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1" r:id="rId5"/>
  </p:sldMasterIdLst>
  <p:notesMasterIdLst>
    <p:notesMasterId r:id="rId20"/>
  </p:notesMasterIdLst>
  <p:handoutMasterIdLst>
    <p:handoutMasterId r:id="rId21"/>
  </p:handoutMasterIdLst>
  <p:sldIdLst>
    <p:sldId id="324" r:id="rId6"/>
    <p:sldId id="302" r:id="rId7"/>
    <p:sldId id="315" r:id="rId8"/>
    <p:sldId id="304" r:id="rId9"/>
    <p:sldId id="327" r:id="rId10"/>
    <p:sldId id="328" r:id="rId11"/>
    <p:sldId id="329" r:id="rId12"/>
    <p:sldId id="330" r:id="rId13"/>
    <p:sldId id="331" r:id="rId14"/>
    <p:sldId id="295" r:id="rId15"/>
    <p:sldId id="336" r:id="rId16"/>
    <p:sldId id="333" r:id="rId17"/>
    <p:sldId id="278" r:id="rId18"/>
    <p:sldId id="33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FEDE6D-C2A6-4DBB-862C-3C2C5A890C2B}">
          <p14:sldIdLst>
            <p14:sldId id="324"/>
            <p14:sldId id="302"/>
            <p14:sldId id="315"/>
            <p14:sldId id="304"/>
          </p14:sldIdLst>
        </p14:section>
        <p14:section name="Untitled Section" id="{860D2043-C3B2-4A4A-8F09-D46D017A7370}">
          <p14:sldIdLst>
            <p14:sldId id="327"/>
            <p14:sldId id="328"/>
            <p14:sldId id="329"/>
            <p14:sldId id="330"/>
            <p14:sldId id="331"/>
            <p14:sldId id="295"/>
            <p14:sldId id="336"/>
            <p14:sldId id="333"/>
            <p14:sldId id="278"/>
            <p14:sldId id="335"/>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5" d="100"/>
          <a:sy n="85" d="100"/>
        </p:scale>
        <p:origin x="590" y="4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1" Type="http://schemas.openxmlformats.org/officeDocument/2006/relationships/image" Target="../media/image11.jpeg"/></Relationships>
</file>

<file path=ppt/diagrams/_rels/data3.xml.rels><?xml version="1.0" encoding="UTF-8" standalone="yes"?>
<Relationships xmlns="http://schemas.openxmlformats.org/package/2006/relationships"><Relationship Id="rId1" Type="http://schemas.openxmlformats.org/officeDocument/2006/relationships/image" Target="../media/image12.jpeg"/></Relationships>
</file>

<file path=ppt/diagrams/_rels/data4.xml.rels><?xml version="1.0" encoding="UTF-8" standalone="yes"?>
<Relationships xmlns="http://schemas.openxmlformats.org/package/2006/relationships"><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B2EE1D-AB10-4AF2-9BDE-A707C8F37150}" type="doc">
      <dgm:prSet loTypeId="urn:microsoft.com/office/officeart/2008/layout/BubblePictureList" loCatId="picture" qsTypeId="urn:microsoft.com/office/officeart/2005/8/quickstyle/simple1" qsCatId="simple" csTypeId="urn:microsoft.com/office/officeart/2005/8/colors/accent1_2" csCatId="accent1" phldr="1"/>
      <dgm:spPr/>
    </dgm:pt>
    <dgm:pt modelId="{8980028A-789F-40CB-82C0-48870614E8F3}">
      <dgm:prSet phldrT="[Text]"/>
      <dgm:spPr/>
      <dgm:t>
        <a:bodyPr/>
        <a:lstStyle/>
        <a:p>
          <a:pPr algn="just"/>
          <a:r>
            <a:rPr lang="en-US" dirty="0">
              <a:solidFill>
                <a:schemeClr val="bg1"/>
              </a:solidFill>
            </a:rPr>
            <a:t>I created a Pugh chart using my ideas and I selected the metal watering can for our creative product.       </a:t>
          </a:r>
        </a:p>
      </dgm:t>
    </dgm:pt>
    <dgm:pt modelId="{800D408C-8029-4A17-9D09-F7F647348191}" type="sibTrans" cxnId="{7D02A574-0035-4932-9476-026C5F207715}">
      <dgm:prSet/>
      <dgm:spPr>
        <a:blipFill>
          <a:blip xmlns:r="http://schemas.openxmlformats.org/officeDocument/2006/relationships" r:embed="rId1"/>
          <a:srcRect/>
          <a:stretch>
            <a:fillRect t="-14000" b="-14000"/>
          </a:stretch>
        </a:blipFill>
      </dgm:spPr>
      <dgm:t>
        <a:bodyPr/>
        <a:lstStyle/>
        <a:p>
          <a:endParaRPr lang="en-US"/>
        </a:p>
      </dgm:t>
    </dgm:pt>
    <dgm:pt modelId="{EEAAB746-7EDC-4F35-8D48-FF66951216A5}" type="parTrans" cxnId="{7D02A574-0035-4932-9476-026C5F207715}">
      <dgm:prSet/>
      <dgm:spPr/>
      <dgm:t>
        <a:bodyPr/>
        <a:lstStyle/>
        <a:p>
          <a:endParaRPr lang="en-US"/>
        </a:p>
      </dgm:t>
    </dgm:pt>
    <dgm:pt modelId="{AFE51F58-B8F2-4FDD-9793-DDDD9BE38A3A}" type="pres">
      <dgm:prSet presAssocID="{29B2EE1D-AB10-4AF2-9BDE-A707C8F37150}" presName="Name0" presStyleCnt="0">
        <dgm:presLayoutVars>
          <dgm:chMax val="8"/>
          <dgm:chPref val="8"/>
          <dgm:dir/>
        </dgm:presLayoutVars>
      </dgm:prSet>
      <dgm:spPr/>
    </dgm:pt>
    <dgm:pt modelId="{A3C01506-42CB-4DB2-A17E-40A8A42FABF6}" type="pres">
      <dgm:prSet presAssocID="{8980028A-789F-40CB-82C0-48870614E8F3}" presName="parent_text_1" presStyleLbl="revTx" presStyleIdx="0" presStyleCnt="1" custScaleX="103711" custScaleY="234187" custLinFactY="-14626" custLinFactNeighborX="14514" custLinFactNeighborY="-100000">
        <dgm:presLayoutVars>
          <dgm:chMax val="0"/>
          <dgm:chPref val="0"/>
          <dgm:bulletEnabled val="1"/>
        </dgm:presLayoutVars>
      </dgm:prSet>
      <dgm:spPr/>
    </dgm:pt>
    <dgm:pt modelId="{8C4CBC4D-3166-47C7-B024-82E943E1B4C4}" type="pres">
      <dgm:prSet presAssocID="{8980028A-789F-40CB-82C0-48870614E8F3}" presName="image_accent_1" presStyleCnt="0"/>
      <dgm:spPr/>
    </dgm:pt>
    <dgm:pt modelId="{1D7CBAD5-1CAA-4D6E-8833-6756EF69834D}" type="pres">
      <dgm:prSet presAssocID="{8980028A-789F-40CB-82C0-48870614E8F3}" presName="imageAccentRepeatNode" presStyleLbl="alignNode1" presStyleIdx="0" presStyleCnt="2"/>
      <dgm:spPr/>
    </dgm:pt>
    <dgm:pt modelId="{04C7E794-0280-4778-9661-3162A5DDF2F4}" type="pres">
      <dgm:prSet presAssocID="{8980028A-789F-40CB-82C0-48870614E8F3}" presName="accent_1" presStyleLbl="alignNode1" presStyleIdx="1" presStyleCnt="2"/>
      <dgm:spPr/>
    </dgm:pt>
    <dgm:pt modelId="{24334B7A-477D-49B4-AB14-A78E02B48C4C}" type="pres">
      <dgm:prSet presAssocID="{800D408C-8029-4A17-9D09-F7F647348191}" presName="image_1" presStyleCnt="0"/>
      <dgm:spPr/>
    </dgm:pt>
    <dgm:pt modelId="{94FEB598-E40C-4E1E-BCF1-3B1415B25D9E}" type="pres">
      <dgm:prSet presAssocID="{800D408C-8029-4A17-9D09-F7F647348191}" presName="imageRepeatNode" presStyleLbl="fgImgPlace1" presStyleIdx="0" presStyleCnt="1"/>
      <dgm:spPr/>
    </dgm:pt>
  </dgm:ptLst>
  <dgm:cxnLst>
    <dgm:cxn modelId="{B5C90B44-2668-4F9D-98FA-5FE2889B098D}" type="presOf" srcId="{29B2EE1D-AB10-4AF2-9BDE-A707C8F37150}" destId="{AFE51F58-B8F2-4FDD-9793-DDDD9BE38A3A}" srcOrd="0" destOrd="0" presId="urn:microsoft.com/office/officeart/2008/layout/BubblePictureList"/>
    <dgm:cxn modelId="{97F54348-0E59-424A-925D-73A8429FB26A}" type="presOf" srcId="{8980028A-789F-40CB-82C0-48870614E8F3}" destId="{A3C01506-42CB-4DB2-A17E-40A8A42FABF6}" srcOrd="0" destOrd="0" presId="urn:microsoft.com/office/officeart/2008/layout/BubblePictureList"/>
    <dgm:cxn modelId="{7D02A574-0035-4932-9476-026C5F207715}" srcId="{29B2EE1D-AB10-4AF2-9BDE-A707C8F37150}" destId="{8980028A-789F-40CB-82C0-48870614E8F3}" srcOrd="0" destOrd="0" parTransId="{EEAAB746-7EDC-4F35-8D48-FF66951216A5}" sibTransId="{800D408C-8029-4A17-9D09-F7F647348191}"/>
    <dgm:cxn modelId="{43EDF0C6-CE69-41A2-97B4-F117C6B51FC9}" type="presOf" srcId="{800D408C-8029-4A17-9D09-F7F647348191}" destId="{94FEB598-E40C-4E1E-BCF1-3B1415B25D9E}" srcOrd="0" destOrd="0" presId="urn:microsoft.com/office/officeart/2008/layout/BubblePictureList"/>
    <dgm:cxn modelId="{F19518F9-78CE-408F-9AC5-A7258A8813D3}" type="presParOf" srcId="{AFE51F58-B8F2-4FDD-9793-DDDD9BE38A3A}" destId="{A3C01506-42CB-4DB2-A17E-40A8A42FABF6}" srcOrd="0" destOrd="0" presId="urn:microsoft.com/office/officeart/2008/layout/BubblePictureList"/>
    <dgm:cxn modelId="{14F34759-9A71-433F-8B7C-DD28ECEB2CE3}" type="presParOf" srcId="{AFE51F58-B8F2-4FDD-9793-DDDD9BE38A3A}" destId="{8C4CBC4D-3166-47C7-B024-82E943E1B4C4}" srcOrd="1" destOrd="0" presId="urn:microsoft.com/office/officeart/2008/layout/BubblePictureList"/>
    <dgm:cxn modelId="{388D80DF-4E97-4105-AB9D-D9706461515B}" type="presParOf" srcId="{8C4CBC4D-3166-47C7-B024-82E943E1B4C4}" destId="{1D7CBAD5-1CAA-4D6E-8833-6756EF69834D}" srcOrd="0" destOrd="0" presId="urn:microsoft.com/office/officeart/2008/layout/BubblePictureList"/>
    <dgm:cxn modelId="{44EE5CD2-A5E8-49E2-81BE-ED01EC60F436}" type="presParOf" srcId="{AFE51F58-B8F2-4FDD-9793-DDDD9BE38A3A}" destId="{04C7E794-0280-4778-9661-3162A5DDF2F4}" srcOrd="2" destOrd="0" presId="urn:microsoft.com/office/officeart/2008/layout/BubblePictureList"/>
    <dgm:cxn modelId="{ED483C75-B5FA-4793-8641-CF14697320D7}" type="presParOf" srcId="{AFE51F58-B8F2-4FDD-9793-DDDD9BE38A3A}" destId="{24334B7A-477D-49B4-AB14-A78E02B48C4C}" srcOrd="3" destOrd="0" presId="urn:microsoft.com/office/officeart/2008/layout/BubblePictureList"/>
    <dgm:cxn modelId="{91EC45D1-3FAA-481D-A047-209A85CBED76}" type="presParOf" srcId="{24334B7A-477D-49B4-AB14-A78E02B48C4C}" destId="{94FEB598-E40C-4E1E-BCF1-3B1415B25D9E}" srcOrd="0" destOrd="0" presId="urn:microsoft.com/office/officeart/2008/layout/BubblePictur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B2EE1D-AB10-4AF2-9BDE-A707C8F37150}" type="doc">
      <dgm:prSet loTypeId="urn:microsoft.com/office/officeart/2008/layout/BubblePictureList" loCatId="picture" qsTypeId="urn:microsoft.com/office/officeart/2005/8/quickstyle/simple1" qsCatId="simple" csTypeId="urn:microsoft.com/office/officeart/2005/8/colors/accent1_2" csCatId="accent1" phldr="1"/>
      <dgm:spPr/>
    </dgm:pt>
    <dgm:pt modelId="{8980028A-789F-40CB-82C0-48870614E8F3}">
      <dgm:prSet phldrT="[Text]"/>
      <dgm:spPr/>
      <dgm:t>
        <a:bodyPr/>
        <a:lstStyle/>
        <a:p>
          <a:pPr algn="just"/>
          <a:r>
            <a:rPr lang="en-US" dirty="0">
              <a:solidFill>
                <a:schemeClr val="bg1"/>
              </a:solidFill>
            </a:rPr>
            <a:t>I created a Pugh chart using my ideas and I selected the wall decor for our creative product.       </a:t>
          </a:r>
        </a:p>
      </dgm:t>
    </dgm:pt>
    <dgm:pt modelId="{800D408C-8029-4A17-9D09-F7F647348191}" type="sibTrans" cxnId="{7D02A574-0035-4932-9476-026C5F20771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dgm:spPr>
      <dgm:t>
        <a:bodyPr/>
        <a:lstStyle/>
        <a:p>
          <a:endParaRPr lang="en-US"/>
        </a:p>
      </dgm:t>
    </dgm:pt>
    <dgm:pt modelId="{EEAAB746-7EDC-4F35-8D48-FF66951216A5}" type="parTrans" cxnId="{7D02A574-0035-4932-9476-026C5F207715}">
      <dgm:prSet/>
      <dgm:spPr/>
      <dgm:t>
        <a:bodyPr/>
        <a:lstStyle/>
        <a:p>
          <a:endParaRPr lang="en-US"/>
        </a:p>
      </dgm:t>
    </dgm:pt>
    <dgm:pt modelId="{AFE51F58-B8F2-4FDD-9793-DDDD9BE38A3A}" type="pres">
      <dgm:prSet presAssocID="{29B2EE1D-AB10-4AF2-9BDE-A707C8F37150}" presName="Name0" presStyleCnt="0">
        <dgm:presLayoutVars>
          <dgm:chMax val="8"/>
          <dgm:chPref val="8"/>
          <dgm:dir/>
        </dgm:presLayoutVars>
      </dgm:prSet>
      <dgm:spPr/>
    </dgm:pt>
    <dgm:pt modelId="{A3C01506-42CB-4DB2-A17E-40A8A42FABF6}" type="pres">
      <dgm:prSet presAssocID="{8980028A-789F-40CB-82C0-48870614E8F3}" presName="parent_text_1" presStyleLbl="revTx" presStyleIdx="0" presStyleCnt="1" custScaleX="103711" custScaleY="234187" custLinFactY="-14626" custLinFactNeighborX="14514" custLinFactNeighborY="-100000">
        <dgm:presLayoutVars>
          <dgm:chMax val="0"/>
          <dgm:chPref val="0"/>
          <dgm:bulletEnabled val="1"/>
        </dgm:presLayoutVars>
      </dgm:prSet>
      <dgm:spPr/>
    </dgm:pt>
    <dgm:pt modelId="{8C4CBC4D-3166-47C7-B024-82E943E1B4C4}" type="pres">
      <dgm:prSet presAssocID="{8980028A-789F-40CB-82C0-48870614E8F3}" presName="image_accent_1" presStyleCnt="0"/>
      <dgm:spPr/>
    </dgm:pt>
    <dgm:pt modelId="{1D7CBAD5-1CAA-4D6E-8833-6756EF69834D}" type="pres">
      <dgm:prSet presAssocID="{8980028A-789F-40CB-82C0-48870614E8F3}" presName="imageAccentRepeatNode" presStyleLbl="alignNode1" presStyleIdx="0" presStyleCnt="2"/>
      <dgm:spPr/>
    </dgm:pt>
    <dgm:pt modelId="{04C7E794-0280-4778-9661-3162A5DDF2F4}" type="pres">
      <dgm:prSet presAssocID="{8980028A-789F-40CB-82C0-48870614E8F3}" presName="accent_1" presStyleLbl="alignNode1" presStyleIdx="1" presStyleCnt="2"/>
      <dgm:spPr/>
    </dgm:pt>
    <dgm:pt modelId="{24334B7A-477D-49B4-AB14-A78E02B48C4C}" type="pres">
      <dgm:prSet presAssocID="{800D408C-8029-4A17-9D09-F7F647348191}" presName="image_1" presStyleCnt="0"/>
      <dgm:spPr/>
    </dgm:pt>
    <dgm:pt modelId="{94FEB598-E40C-4E1E-BCF1-3B1415B25D9E}" type="pres">
      <dgm:prSet presAssocID="{800D408C-8029-4A17-9D09-F7F647348191}" presName="imageRepeatNode" presStyleLbl="fgImgPlace1" presStyleIdx="0" presStyleCnt="1"/>
      <dgm:spPr/>
    </dgm:pt>
  </dgm:ptLst>
  <dgm:cxnLst>
    <dgm:cxn modelId="{B5C90B44-2668-4F9D-98FA-5FE2889B098D}" type="presOf" srcId="{29B2EE1D-AB10-4AF2-9BDE-A707C8F37150}" destId="{AFE51F58-B8F2-4FDD-9793-DDDD9BE38A3A}" srcOrd="0" destOrd="0" presId="urn:microsoft.com/office/officeart/2008/layout/BubblePictureList"/>
    <dgm:cxn modelId="{97F54348-0E59-424A-925D-73A8429FB26A}" type="presOf" srcId="{8980028A-789F-40CB-82C0-48870614E8F3}" destId="{A3C01506-42CB-4DB2-A17E-40A8A42FABF6}" srcOrd="0" destOrd="0" presId="urn:microsoft.com/office/officeart/2008/layout/BubblePictureList"/>
    <dgm:cxn modelId="{7D02A574-0035-4932-9476-026C5F207715}" srcId="{29B2EE1D-AB10-4AF2-9BDE-A707C8F37150}" destId="{8980028A-789F-40CB-82C0-48870614E8F3}" srcOrd="0" destOrd="0" parTransId="{EEAAB746-7EDC-4F35-8D48-FF66951216A5}" sibTransId="{800D408C-8029-4A17-9D09-F7F647348191}"/>
    <dgm:cxn modelId="{43EDF0C6-CE69-41A2-97B4-F117C6B51FC9}" type="presOf" srcId="{800D408C-8029-4A17-9D09-F7F647348191}" destId="{94FEB598-E40C-4E1E-BCF1-3B1415B25D9E}" srcOrd="0" destOrd="0" presId="urn:microsoft.com/office/officeart/2008/layout/BubblePictureList"/>
    <dgm:cxn modelId="{F19518F9-78CE-408F-9AC5-A7258A8813D3}" type="presParOf" srcId="{AFE51F58-B8F2-4FDD-9793-DDDD9BE38A3A}" destId="{A3C01506-42CB-4DB2-A17E-40A8A42FABF6}" srcOrd="0" destOrd="0" presId="urn:microsoft.com/office/officeart/2008/layout/BubblePictureList"/>
    <dgm:cxn modelId="{14F34759-9A71-433F-8B7C-DD28ECEB2CE3}" type="presParOf" srcId="{AFE51F58-B8F2-4FDD-9793-DDDD9BE38A3A}" destId="{8C4CBC4D-3166-47C7-B024-82E943E1B4C4}" srcOrd="1" destOrd="0" presId="urn:microsoft.com/office/officeart/2008/layout/BubblePictureList"/>
    <dgm:cxn modelId="{388D80DF-4E97-4105-AB9D-D9706461515B}" type="presParOf" srcId="{8C4CBC4D-3166-47C7-B024-82E943E1B4C4}" destId="{1D7CBAD5-1CAA-4D6E-8833-6756EF69834D}" srcOrd="0" destOrd="0" presId="urn:microsoft.com/office/officeart/2008/layout/BubblePictureList"/>
    <dgm:cxn modelId="{44EE5CD2-A5E8-49E2-81BE-ED01EC60F436}" type="presParOf" srcId="{AFE51F58-B8F2-4FDD-9793-DDDD9BE38A3A}" destId="{04C7E794-0280-4778-9661-3162A5DDF2F4}" srcOrd="2" destOrd="0" presId="urn:microsoft.com/office/officeart/2008/layout/BubblePictureList"/>
    <dgm:cxn modelId="{ED483C75-B5FA-4793-8641-CF14697320D7}" type="presParOf" srcId="{AFE51F58-B8F2-4FDD-9793-DDDD9BE38A3A}" destId="{24334B7A-477D-49B4-AB14-A78E02B48C4C}" srcOrd="3" destOrd="0" presId="urn:microsoft.com/office/officeart/2008/layout/BubblePictureList"/>
    <dgm:cxn modelId="{91EC45D1-3FAA-481D-A047-209A85CBED76}" type="presParOf" srcId="{24334B7A-477D-49B4-AB14-A78E02B48C4C}" destId="{94FEB598-E40C-4E1E-BCF1-3B1415B25D9E}" srcOrd="0" destOrd="0" presId="urn:microsoft.com/office/officeart/2008/layout/BubblePictur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B2EE1D-AB10-4AF2-9BDE-A707C8F37150}" type="doc">
      <dgm:prSet loTypeId="urn:microsoft.com/office/officeart/2008/layout/BubblePictureList" loCatId="picture" qsTypeId="urn:microsoft.com/office/officeart/2005/8/quickstyle/simple1" qsCatId="simple" csTypeId="urn:microsoft.com/office/officeart/2005/8/colors/accent1_2" csCatId="accent1" phldr="1"/>
      <dgm:spPr/>
    </dgm:pt>
    <dgm:pt modelId="{8980028A-789F-40CB-82C0-48870614E8F3}">
      <dgm:prSet phldrT="[Text]"/>
      <dgm:spPr/>
      <dgm:t>
        <a:bodyPr/>
        <a:lstStyle/>
        <a:p>
          <a:pPr algn="just"/>
          <a:r>
            <a:rPr lang="en-US" dirty="0">
              <a:solidFill>
                <a:schemeClr val="bg1"/>
              </a:solidFill>
            </a:rPr>
            <a:t>I created a Pugh chart using my ideas and I selected the adjustable table for our creative product.       </a:t>
          </a:r>
        </a:p>
      </dgm:t>
    </dgm:pt>
    <dgm:pt modelId="{800D408C-8029-4A17-9D09-F7F647348191}" type="sibTrans" cxnId="{7D02A574-0035-4932-9476-026C5F20771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dgm:spPr>
      <dgm:t>
        <a:bodyPr/>
        <a:lstStyle/>
        <a:p>
          <a:endParaRPr lang="en-US"/>
        </a:p>
      </dgm:t>
    </dgm:pt>
    <dgm:pt modelId="{EEAAB746-7EDC-4F35-8D48-FF66951216A5}" type="parTrans" cxnId="{7D02A574-0035-4932-9476-026C5F207715}">
      <dgm:prSet/>
      <dgm:spPr/>
      <dgm:t>
        <a:bodyPr/>
        <a:lstStyle/>
        <a:p>
          <a:endParaRPr lang="en-US"/>
        </a:p>
      </dgm:t>
    </dgm:pt>
    <dgm:pt modelId="{AFE51F58-B8F2-4FDD-9793-DDDD9BE38A3A}" type="pres">
      <dgm:prSet presAssocID="{29B2EE1D-AB10-4AF2-9BDE-A707C8F37150}" presName="Name0" presStyleCnt="0">
        <dgm:presLayoutVars>
          <dgm:chMax val="8"/>
          <dgm:chPref val="8"/>
          <dgm:dir/>
        </dgm:presLayoutVars>
      </dgm:prSet>
      <dgm:spPr/>
    </dgm:pt>
    <dgm:pt modelId="{A3C01506-42CB-4DB2-A17E-40A8A42FABF6}" type="pres">
      <dgm:prSet presAssocID="{8980028A-789F-40CB-82C0-48870614E8F3}" presName="parent_text_1" presStyleLbl="revTx" presStyleIdx="0" presStyleCnt="1" custScaleX="103711" custScaleY="234187" custLinFactY="-14626" custLinFactNeighborX="14514" custLinFactNeighborY="-100000">
        <dgm:presLayoutVars>
          <dgm:chMax val="0"/>
          <dgm:chPref val="0"/>
          <dgm:bulletEnabled val="1"/>
        </dgm:presLayoutVars>
      </dgm:prSet>
      <dgm:spPr/>
    </dgm:pt>
    <dgm:pt modelId="{8C4CBC4D-3166-47C7-B024-82E943E1B4C4}" type="pres">
      <dgm:prSet presAssocID="{8980028A-789F-40CB-82C0-48870614E8F3}" presName="image_accent_1" presStyleCnt="0"/>
      <dgm:spPr/>
    </dgm:pt>
    <dgm:pt modelId="{1D7CBAD5-1CAA-4D6E-8833-6756EF69834D}" type="pres">
      <dgm:prSet presAssocID="{8980028A-789F-40CB-82C0-48870614E8F3}" presName="imageAccentRepeatNode" presStyleLbl="alignNode1" presStyleIdx="0" presStyleCnt="2"/>
      <dgm:spPr/>
    </dgm:pt>
    <dgm:pt modelId="{04C7E794-0280-4778-9661-3162A5DDF2F4}" type="pres">
      <dgm:prSet presAssocID="{8980028A-789F-40CB-82C0-48870614E8F3}" presName="accent_1" presStyleLbl="alignNode1" presStyleIdx="1" presStyleCnt="2"/>
      <dgm:spPr/>
    </dgm:pt>
    <dgm:pt modelId="{24334B7A-477D-49B4-AB14-A78E02B48C4C}" type="pres">
      <dgm:prSet presAssocID="{800D408C-8029-4A17-9D09-F7F647348191}" presName="image_1" presStyleCnt="0"/>
      <dgm:spPr/>
    </dgm:pt>
    <dgm:pt modelId="{94FEB598-E40C-4E1E-BCF1-3B1415B25D9E}" type="pres">
      <dgm:prSet presAssocID="{800D408C-8029-4A17-9D09-F7F647348191}" presName="imageRepeatNode" presStyleLbl="fgImgPlace1" presStyleIdx="0" presStyleCnt="1"/>
      <dgm:spPr/>
    </dgm:pt>
  </dgm:ptLst>
  <dgm:cxnLst>
    <dgm:cxn modelId="{B5C90B44-2668-4F9D-98FA-5FE2889B098D}" type="presOf" srcId="{29B2EE1D-AB10-4AF2-9BDE-A707C8F37150}" destId="{AFE51F58-B8F2-4FDD-9793-DDDD9BE38A3A}" srcOrd="0" destOrd="0" presId="urn:microsoft.com/office/officeart/2008/layout/BubblePictureList"/>
    <dgm:cxn modelId="{97F54348-0E59-424A-925D-73A8429FB26A}" type="presOf" srcId="{8980028A-789F-40CB-82C0-48870614E8F3}" destId="{A3C01506-42CB-4DB2-A17E-40A8A42FABF6}" srcOrd="0" destOrd="0" presId="urn:microsoft.com/office/officeart/2008/layout/BubblePictureList"/>
    <dgm:cxn modelId="{7D02A574-0035-4932-9476-026C5F207715}" srcId="{29B2EE1D-AB10-4AF2-9BDE-A707C8F37150}" destId="{8980028A-789F-40CB-82C0-48870614E8F3}" srcOrd="0" destOrd="0" parTransId="{EEAAB746-7EDC-4F35-8D48-FF66951216A5}" sibTransId="{800D408C-8029-4A17-9D09-F7F647348191}"/>
    <dgm:cxn modelId="{43EDF0C6-CE69-41A2-97B4-F117C6B51FC9}" type="presOf" srcId="{800D408C-8029-4A17-9D09-F7F647348191}" destId="{94FEB598-E40C-4E1E-BCF1-3B1415B25D9E}" srcOrd="0" destOrd="0" presId="urn:microsoft.com/office/officeart/2008/layout/BubblePictureList"/>
    <dgm:cxn modelId="{F19518F9-78CE-408F-9AC5-A7258A8813D3}" type="presParOf" srcId="{AFE51F58-B8F2-4FDD-9793-DDDD9BE38A3A}" destId="{A3C01506-42CB-4DB2-A17E-40A8A42FABF6}" srcOrd="0" destOrd="0" presId="urn:microsoft.com/office/officeart/2008/layout/BubblePictureList"/>
    <dgm:cxn modelId="{14F34759-9A71-433F-8B7C-DD28ECEB2CE3}" type="presParOf" srcId="{AFE51F58-B8F2-4FDD-9793-DDDD9BE38A3A}" destId="{8C4CBC4D-3166-47C7-B024-82E943E1B4C4}" srcOrd="1" destOrd="0" presId="urn:microsoft.com/office/officeart/2008/layout/BubblePictureList"/>
    <dgm:cxn modelId="{388D80DF-4E97-4105-AB9D-D9706461515B}" type="presParOf" srcId="{8C4CBC4D-3166-47C7-B024-82E943E1B4C4}" destId="{1D7CBAD5-1CAA-4D6E-8833-6756EF69834D}" srcOrd="0" destOrd="0" presId="urn:microsoft.com/office/officeart/2008/layout/BubblePictureList"/>
    <dgm:cxn modelId="{44EE5CD2-A5E8-49E2-81BE-ED01EC60F436}" type="presParOf" srcId="{AFE51F58-B8F2-4FDD-9793-DDDD9BE38A3A}" destId="{04C7E794-0280-4778-9661-3162A5DDF2F4}" srcOrd="2" destOrd="0" presId="urn:microsoft.com/office/officeart/2008/layout/BubblePictureList"/>
    <dgm:cxn modelId="{ED483C75-B5FA-4793-8641-CF14697320D7}" type="presParOf" srcId="{AFE51F58-B8F2-4FDD-9793-DDDD9BE38A3A}" destId="{24334B7A-477D-49B4-AB14-A78E02B48C4C}" srcOrd="3" destOrd="0" presId="urn:microsoft.com/office/officeart/2008/layout/BubblePictureList"/>
    <dgm:cxn modelId="{91EC45D1-3FAA-481D-A047-209A85CBED76}" type="presParOf" srcId="{24334B7A-477D-49B4-AB14-A78E02B48C4C}" destId="{94FEB598-E40C-4E1E-BCF1-3B1415B25D9E}" srcOrd="0" destOrd="0" presId="urn:microsoft.com/office/officeart/2008/layout/BubblePictur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B2EE1D-AB10-4AF2-9BDE-A707C8F37150}" type="doc">
      <dgm:prSet loTypeId="urn:microsoft.com/office/officeart/2008/layout/BubblePictureList" loCatId="picture" qsTypeId="urn:microsoft.com/office/officeart/2005/8/quickstyle/simple1" qsCatId="simple" csTypeId="urn:microsoft.com/office/officeart/2005/8/colors/accent1_2" csCatId="accent1" phldr="1"/>
      <dgm:spPr/>
    </dgm:pt>
    <dgm:pt modelId="{8980028A-789F-40CB-82C0-48870614E8F3}">
      <dgm:prSet phldrT="[Text]"/>
      <dgm:spPr/>
      <dgm:t>
        <a:bodyPr/>
        <a:lstStyle/>
        <a:p>
          <a:pPr algn="just"/>
          <a:r>
            <a:rPr lang="en-US" dirty="0">
              <a:solidFill>
                <a:schemeClr val="bg1"/>
              </a:solidFill>
            </a:rPr>
            <a:t>I created a Pugh chart using my ideas and I selected the metal bucket for our creative product.       </a:t>
          </a:r>
        </a:p>
      </dgm:t>
    </dgm:pt>
    <dgm:pt modelId="{800D408C-8029-4A17-9D09-F7F647348191}" type="sibTrans" cxnId="{7D02A574-0035-4932-9476-026C5F20771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EEAAB746-7EDC-4F35-8D48-FF66951216A5}" type="parTrans" cxnId="{7D02A574-0035-4932-9476-026C5F207715}">
      <dgm:prSet/>
      <dgm:spPr/>
      <dgm:t>
        <a:bodyPr/>
        <a:lstStyle/>
        <a:p>
          <a:endParaRPr lang="en-US"/>
        </a:p>
      </dgm:t>
    </dgm:pt>
    <dgm:pt modelId="{AFE51F58-B8F2-4FDD-9793-DDDD9BE38A3A}" type="pres">
      <dgm:prSet presAssocID="{29B2EE1D-AB10-4AF2-9BDE-A707C8F37150}" presName="Name0" presStyleCnt="0">
        <dgm:presLayoutVars>
          <dgm:chMax val="8"/>
          <dgm:chPref val="8"/>
          <dgm:dir/>
        </dgm:presLayoutVars>
      </dgm:prSet>
      <dgm:spPr/>
    </dgm:pt>
    <dgm:pt modelId="{A3C01506-42CB-4DB2-A17E-40A8A42FABF6}" type="pres">
      <dgm:prSet presAssocID="{8980028A-789F-40CB-82C0-48870614E8F3}" presName="parent_text_1" presStyleLbl="revTx" presStyleIdx="0" presStyleCnt="1" custScaleX="103711" custScaleY="234187" custLinFactY="-14626" custLinFactNeighborX="14514" custLinFactNeighborY="-100000">
        <dgm:presLayoutVars>
          <dgm:chMax val="0"/>
          <dgm:chPref val="0"/>
          <dgm:bulletEnabled val="1"/>
        </dgm:presLayoutVars>
      </dgm:prSet>
      <dgm:spPr/>
    </dgm:pt>
    <dgm:pt modelId="{8C4CBC4D-3166-47C7-B024-82E943E1B4C4}" type="pres">
      <dgm:prSet presAssocID="{8980028A-789F-40CB-82C0-48870614E8F3}" presName="image_accent_1" presStyleCnt="0"/>
      <dgm:spPr/>
    </dgm:pt>
    <dgm:pt modelId="{1D7CBAD5-1CAA-4D6E-8833-6756EF69834D}" type="pres">
      <dgm:prSet presAssocID="{8980028A-789F-40CB-82C0-48870614E8F3}" presName="imageAccentRepeatNode" presStyleLbl="alignNode1" presStyleIdx="0" presStyleCnt="2"/>
      <dgm:spPr/>
    </dgm:pt>
    <dgm:pt modelId="{04C7E794-0280-4778-9661-3162A5DDF2F4}" type="pres">
      <dgm:prSet presAssocID="{8980028A-789F-40CB-82C0-48870614E8F3}" presName="accent_1" presStyleLbl="alignNode1" presStyleIdx="1" presStyleCnt="2"/>
      <dgm:spPr/>
    </dgm:pt>
    <dgm:pt modelId="{24334B7A-477D-49B4-AB14-A78E02B48C4C}" type="pres">
      <dgm:prSet presAssocID="{800D408C-8029-4A17-9D09-F7F647348191}" presName="image_1" presStyleCnt="0"/>
      <dgm:spPr/>
    </dgm:pt>
    <dgm:pt modelId="{94FEB598-E40C-4E1E-BCF1-3B1415B25D9E}" type="pres">
      <dgm:prSet presAssocID="{800D408C-8029-4A17-9D09-F7F647348191}" presName="imageRepeatNode" presStyleLbl="fgImgPlace1" presStyleIdx="0" presStyleCnt="1"/>
      <dgm:spPr/>
    </dgm:pt>
  </dgm:ptLst>
  <dgm:cxnLst>
    <dgm:cxn modelId="{B5C90B44-2668-4F9D-98FA-5FE2889B098D}" type="presOf" srcId="{29B2EE1D-AB10-4AF2-9BDE-A707C8F37150}" destId="{AFE51F58-B8F2-4FDD-9793-DDDD9BE38A3A}" srcOrd="0" destOrd="0" presId="urn:microsoft.com/office/officeart/2008/layout/BubblePictureList"/>
    <dgm:cxn modelId="{97F54348-0E59-424A-925D-73A8429FB26A}" type="presOf" srcId="{8980028A-789F-40CB-82C0-48870614E8F3}" destId="{A3C01506-42CB-4DB2-A17E-40A8A42FABF6}" srcOrd="0" destOrd="0" presId="urn:microsoft.com/office/officeart/2008/layout/BubblePictureList"/>
    <dgm:cxn modelId="{7D02A574-0035-4932-9476-026C5F207715}" srcId="{29B2EE1D-AB10-4AF2-9BDE-A707C8F37150}" destId="{8980028A-789F-40CB-82C0-48870614E8F3}" srcOrd="0" destOrd="0" parTransId="{EEAAB746-7EDC-4F35-8D48-FF66951216A5}" sibTransId="{800D408C-8029-4A17-9D09-F7F647348191}"/>
    <dgm:cxn modelId="{43EDF0C6-CE69-41A2-97B4-F117C6B51FC9}" type="presOf" srcId="{800D408C-8029-4A17-9D09-F7F647348191}" destId="{94FEB598-E40C-4E1E-BCF1-3B1415B25D9E}" srcOrd="0" destOrd="0" presId="urn:microsoft.com/office/officeart/2008/layout/BubblePictureList"/>
    <dgm:cxn modelId="{F19518F9-78CE-408F-9AC5-A7258A8813D3}" type="presParOf" srcId="{AFE51F58-B8F2-4FDD-9793-DDDD9BE38A3A}" destId="{A3C01506-42CB-4DB2-A17E-40A8A42FABF6}" srcOrd="0" destOrd="0" presId="urn:microsoft.com/office/officeart/2008/layout/BubblePictureList"/>
    <dgm:cxn modelId="{14F34759-9A71-433F-8B7C-DD28ECEB2CE3}" type="presParOf" srcId="{AFE51F58-B8F2-4FDD-9793-DDDD9BE38A3A}" destId="{8C4CBC4D-3166-47C7-B024-82E943E1B4C4}" srcOrd="1" destOrd="0" presId="urn:microsoft.com/office/officeart/2008/layout/BubblePictureList"/>
    <dgm:cxn modelId="{388D80DF-4E97-4105-AB9D-D9706461515B}" type="presParOf" srcId="{8C4CBC4D-3166-47C7-B024-82E943E1B4C4}" destId="{1D7CBAD5-1CAA-4D6E-8833-6756EF69834D}" srcOrd="0" destOrd="0" presId="urn:microsoft.com/office/officeart/2008/layout/BubblePictureList"/>
    <dgm:cxn modelId="{44EE5CD2-A5E8-49E2-81BE-ED01EC60F436}" type="presParOf" srcId="{AFE51F58-B8F2-4FDD-9793-DDDD9BE38A3A}" destId="{04C7E794-0280-4778-9661-3162A5DDF2F4}" srcOrd="2" destOrd="0" presId="urn:microsoft.com/office/officeart/2008/layout/BubblePictureList"/>
    <dgm:cxn modelId="{ED483C75-B5FA-4793-8641-CF14697320D7}" type="presParOf" srcId="{AFE51F58-B8F2-4FDD-9793-DDDD9BE38A3A}" destId="{24334B7A-477D-49B4-AB14-A78E02B48C4C}" srcOrd="3" destOrd="0" presId="urn:microsoft.com/office/officeart/2008/layout/BubblePictureList"/>
    <dgm:cxn modelId="{91EC45D1-3FAA-481D-A047-209A85CBED76}" type="presParOf" srcId="{24334B7A-477D-49B4-AB14-A78E02B48C4C}" destId="{94FEB598-E40C-4E1E-BCF1-3B1415B25D9E}" srcOrd="0" destOrd="0" presId="urn:microsoft.com/office/officeart/2008/layout/BubblePictur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CBAD5-1CAA-4D6E-8833-6756EF69834D}">
      <dsp:nvSpPr>
        <dsp:cNvPr id="0" name=""/>
        <dsp:cNvSpPr/>
      </dsp:nvSpPr>
      <dsp:spPr>
        <a:xfrm>
          <a:off x="1577344" y="2248267"/>
          <a:ext cx="1572681" cy="15727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7E794-0280-4778-9661-3162A5DDF2F4}">
      <dsp:nvSpPr>
        <dsp:cNvPr id="0" name=""/>
        <dsp:cNvSpPr/>
      </dsp:nvSpPr>
      <dsp:spPr>
        <a:xfrm>
          <a:off x="3168817" y="2056205"/>
          <a:ext cx="466528" cy="46667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EB598-E40C-4E1E-BCF1-3B1415B25D9E}">
      <dsp:nvSpPr>
        <dsp:cNvPr id="0" name=""/>
        <dsp:cNvSpPr/>
      </dsp:nvSpPr>
      <dsp:spPr>
        <a:xfrm>
          <a:off x="1632272" y="2308830"/>
          <a:ext cx="1451983" cy="1451867"/>
        </a:xfrm>
        <a:prstGeom prst="ellipse">
          <a:avLst/>
        </a:prstGeom>
        <a:blipFill>
          <a:blip xmlns:r="http://schemas.openxmlformats.org/officeDocument/2006/relationships" r:embed="rId1"/>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01506-42CB-4DB2-A17E-40A8A42FABF6}">
      <dsp:nvSpPr>
        <dsp:cNvPr id="0" name=""/>
        <dsp:cNvSpPr/>
      </dsp:nvSpPr>
      <dsp:spPr>
        <a:xfrm>
          <a:off x="317016" y="898924"/>
          <a:ext cx="2419955" cy="1092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 numCol="1" spcCol="1270" anchor="b" anchorCtr="0">
          <a:noAutofit/>
        </a:bodyPr>
        <a:lstStyle/>
        <a:p>
          <a:pPr marL="0" lvl="0" indent="0" algn="just" defTabSz="711200">
            <a:lnSpc>
              <a:spcPct val="90000"/>
            </a:lnSpc>
            <a:spcBef>
              <a:spcPct val="0"/>
            </a:spcBef>
            <a:spcAft>
              <a:spcPct val="35000"/>
            </a:spcAft>
            <a:buNone/>
          </a:pPr>
          <a:r>
            <a:rPr lang="en-US" sz="1600" kern="1200" dirty="0">
              <a:solidFill>
                <a:schemeClr val="bg1"/>
              </a:solidFill>
            </a:rPr>
            <a:t>I created a Pugh chart using my ideas and I selected the metal watering can for our creative product.       </a:t>
          </a:r>
        </a:p>
      </dsp:txBody>
      <dsp:txXfrm>
        <a:off x="317016" y="898924"/>
        <a:ext cx="2419955" cy="1092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CBAD5-1CAA-4D6E-8833-6756EF69834D}">
      <dsp:nvSpPr>
        <dsp:cNvPr id="0" name=""/>
        <dsp:cNvSpPr/>
      </dsp:nvSpPr>
      <dsp:spPr>
        <a:xfrm>
          <a:off x="1577344" y="2248267"/>
          <a:ext cx="1572681" cy="15727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7E794-0280-4778-9661-3162A5DDF2F4}">
      <dsp:nvSpPr>
        <dsp:cNvPr id="0" name=""/>
        <dsp:cNvSpPr/>
      </dsp:nvSpPr>
      <dsp:spPr>
        <a:xfrm>
          <a:off x="3168817" y="2056205"/>
          <a:ext cx="466528" cy="46667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EB598-E40C-4E1E-BCF1-3B1415B25D9E}">
      <dsp:nvSpPr>
        <dsp:cNvPr id="0" name=""/>
        <dsp:cNvSpPr/>
      </dsp:nvSpPr>
      <dsp:spPr>
        <a:xfrm>
          <a:off x="1632272" y="2308830"/>
          <a:ext cx="1451983" cy="145186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01506-42CB-4DB2-A17E-40A8A42FABF6}">
      <dsp:nvSpPr>
        <dsp:cNvPr id="0" name=""/>
        <dsp:cNvSpPr/>
      </dsp:nvSpPr>
      <dsp:spPr>
        <a:xfrm>
          <a:off x="317016" y="898924"/>
          <a:ext cx="2419955" cy="1092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 numCol="1" spcCol="1270" anchor="b" anchorCtr="0">
          <a:noAutofit/>
        </a:bodyPr>
        <a:lstStyle/>
        <a:p>
          <a:pPr marL="0" lvl="0" indent="0" algn="just" defTabSz="844550">
            <a:lnSpc>
              <a:spcPct val="90000"/>
            </a:lnSpc>
            <a:spcBef>
              <a:spcPct val="0"/>
            </a:spcBef>
            <a:spcAft>
              <a:spcPct val="35000"/>
            </a:spcAft>
            <a:buNone/>
          </a:pPr>
          <a:r>
            <a:rPr lang="en-US" sz="1900" kern="1200" dirty="0">
              <a:solidFill>
                <a:schemeClr val="bg1"/>
              </a:solidFill>
            </a:rPr>
            <a:t>I created a Pugh chart using my ideas and I selected the wall decor for our creative product.       </a:t>
          </a:r>
        </a:p>
      </dsp:txBody>
      <dsp:txXfrm>
        <a:off x="317016" y="898924"/>
        <a:ext cx="2419955" cy="1092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CBAD5-1CAA-4D6E-8833-6756EF69834D}">
      <dsp:nvSpPr>
        <dsp:cNvPr id="0" name=""/>
        <dsp:cNvSpPr/>
      </dsp:nvSpPr>
      <dsp:spPr>
        <a:xfrm>
          <a:off x="1577344" y="2248267"/>
          <a:ext cx="1572681" cy="15727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7E794-0280-4778-9661-3162A5DDF2F4}">
      <dsp:nvSpPr>
        <dsp:cNvPr id="0" name=""/>
        <dsp:cNvSpPr/>
      </dsp:nvSpPr>
      <dsp:spPr>
        <a:xfrm>
          <a:off x="3168817" y="2056205"/>
          <a:ext cx="466528" cy="46667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EB598-E40C-4E1E-BCF1-3B1415B25D9E}">
      <dsp:nvSpPr>
        <dsp:cNvPr id="0" name=""/>
        <dsp:cNvSpPr/>
      </dsp:nvSpPr>
      <dsp:spPr>
        <a:xfrm>
          <a:off x="1632272" y="2308830"/>
          <a:ext cx="1451983" cy="145186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01506-42CB-4DB2-A17E-40A8A42FABF6}">
      <dsp:nvSpPr>
        <dsp:cNvPr id="0" name=""/>
        <dsp:cNvSpPr/>
      </dsp:nvSpPr>
      <dsp:spPr>
        <a:xfrm>
          <a:off x="317016" y="898924"/>
          <a:ext cx="2419955" cy="1092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 numCol="1" spcCol="1270" anchor="b" anchorCtr="0">
          <a:noAutofit/>
        </a:bodyPr>
        <a:lstStyle/>
        <a:p>
          <a:pPr marL="0" lvl="0" indent="0" algn="just" defTabSz="711200">
            <a:lnSpc>
              <a:spcPct val="90000"/>
            </a:lnSpc>
            <a:spcBef>
              <a:spcPct val="0"/>
            </a:spcBef>
            <a:spcAft>
              <a:spcPct val="35000"/>
            </a:spcAft>
            <a:buNone/>
          </a:pPr>
          <a:r>
            <a:rPr lang="en-US" sz="1600" kern="1200" dirty="0">
              <a:solidFill>
                <a:schemeClr val="bg1"/>
              </a:solidFill>
            </a:rPr>
            <a:t>I created a Pugh chart using my ideas and I selected the adjustable table for our creative product.       </a:t>
          </a:r>
        </a:p>
      </dsp:txBody>
      <dsp:txXfrm>
        <a:off x="317016" y="898924"/>
        <a:ext cx="2419955" cy="1092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CBAD5-1CAA-4D6E-8833-6756EF69834D}">
      <dsp:nvSpPr>
        <dsp:cNvPr id="0" name=""/>
        <dsp:cNvSpPr/>
      </dsp:nvSpPr>
      <dsp:spPr>
        <a:xfrm>
          <a:off x="1577344" y="2248267"/>
          <a:ext cx="1572681" cy="157278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7E794-0280-4778-9661-3162A5DDF2F4}">
      <dsp:nvSpPr>
        <dsp:cNvPr id="0" name=""/>
        <dsp:cNvSpPr/>
      </dsp:nvSpPr>
      <dsp:spPr>
        <a:xfrm>
          <a:off x="3168817" y="2056205"/>
          <a:ext cx="466528" cy="46667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EB598-E40C-4E1E-BCF1-3B1415B25D9E}">
      <dsp:nvSpPr>
        <dsp:cNvPr id="0" name=""/>
        <dsp:cNvSpPr/>
      </dsp:nvSpPr>
      <dsp:spPr>
        <a:xfrm>
          <a:off x="1632272" y="2308830"/>
          <a:ext cx="1451983" cy="145186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01506-42CB-4DB2-A17E-40A8A42FABF6}">
      <dsp:nvSpPr>
        <dsp:cNvPr id="0" name=""/>
        <dsp:cNvSpPr/>
      </dsp:nvSpPr>
      <dsp:spPr>
        <a:xfrm>
          <a:off x="317016" y="898924"/>
          <a:ext cx="2419955" cy="1092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 numCol="1" spcCol="1270" anchor="b" anchorCtr="0">
          <a:noAutofit/>
        </a:bodyPr>
        <a:lstStyle/>
        <a:p>
          <a:pPr marL="0" lvl="0" indent="0" algn="just" defTabSz="800100">
            <a:lnSpc>
              <a:spcPct val="90000"/>
            </a:lnSpc>
            <a:spcBef>
              <a:spcPct val="0"/>
            </a:spcBef>
            <a:spcAft>
              <a:spcPct val="35000"/>
            </a:spcAft>
            <a:buNone/>
          </a:pPr>
          <a:r>
            <a:rPr lang="en-US" sz="1800" kern="1200" dirty="0">
              <a:solidFill>
                <a:schemeClr val="bg1"/>
              </a:solidFill>
            </a:rPr>
            <a:t>I created a Pugh chart using my ideas and I selected the metal bucket for our creative product.       </a:t>
          </a:r>
        </a:p>
      </dsp:txBody>
      <dsp:txXfrm>
        <a:off x="317016" y="898924"/>
        <a:ext cx="2419955" cy="1092884"/>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11/14/2023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999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8931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18362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0342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698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59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7110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019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9395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1150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0130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0059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4536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048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442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11/14/2023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11/14/2023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75314957"/>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pixabay.com/en/gear-process-machine-mechanism-1734004/"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hyperlink" Target="https://gadgetsin.com/lention-adjustable-sit-to-stand-desk.htm" TargetMode="Externa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s://www.publicdomainpictures.net/en/view-image.php?image=199972&amp;picture=plain-black-background" TargetMode="External"/><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hyperlink" Target="https://freepngimg.com/png/103863-thinking-photos-emoji-free-png-hq" TargetMode="External"/><Relationship Id="rId5" Type="http://schemas.openxmlformats.org/officeDocument/2006/relationships/image" Target="../media/image20.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pngall.com/best-quality-png/" TargetMode="External"/><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hand-leave-pen-paper-thank-you-226358/" TargetMode="External"/><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pinterest.com/pin/820358888349590464/"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man-wearing-welding-helmet-welding-metal-near-gray-brick-wall-1474993/"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hyperlink" Target="https://www.publicdomainpictures.net/en/view-image.php?image=199972&amp;picture=plain-black-background" TargetMode="External"/><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www.publicdomainpictures.net/en/view-image.php?image=199972&amp;picture=plain-black-background" TargetMode="External"/><Relationship Id="rId7" Type="http://schemas.openxmlformats.org/officeDocument/2006/relationships/diagramQuickStyle" Target="../diagrams/quickStyle1.xml"/><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jp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4.jpg"/><Relationship Id="rId7" Type="http://schemas.openxmlformats.org/officeDocument/2006/relationships/diagramLayout" Target="../diagrams/layout2.xml"/><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diagramData" Target="../diagrams/data2.xml"/><Relationship Id="rId5" Type="http://schemas.openxmlformats.org/officeDocument/2006/relationships/image" Target="../media/image16.jpg"/><Relationship Id="rId10" Type="http://schemas.microsoft.com/office/2007/relationships/diagramDrawing" Target="../diagrams/drawing2.xml"/><Relationship Id="rId4" Type="http://schemas.openxmlformats.org/officeDocument/2006/relationships/hyperlink" Target="https://www.publicdomainpictures.net/en/view-image.php?image=199972&amp;picture=plain-black-background" TargetMode="External"/><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www.publicdomainpictures.net/en/view-image.php?image=199972&amp;picture=plain-black-background" TargetMode="External"/><Relationship Id="rId7" Type="http://schemas.openxmlformats.org/officeDocument/2006/relationships/diagramQuickStyle" Target="../diagrams/quickStyle3.xml"/><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6.jp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s://www.publicdomainpictures.net/en/view-image.php?image=199972&amp;picture=plain-black-background" TargetMode="External"/><Relationship Id="rId7" Type="http://schemas.openxmlformats.org/officeDocument/2006/relationships/diagramQuickStyle" Target="../diagrams/quickStyle4.xml"/><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6.jp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213894"/>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2734834" y="3088068"/>
            <a:ext cx="7117976" cy="2311885"/>
          </a:xfrm>
        </p:spPr>
        <p:txBody>
          <a:bodyPr/>
          <a:lstStyle/>
          <a:p>
            <a:pPr algn="ctr"/>
            <a:r>
              <a:rPr lang="en-US" dirty="0"/>
              <a:t>IDEA PICHING OF </a:t>
            </a:r>
            <a:br>
              <a:rPr lang="en-US" dirty="0"/>
            </a:br>
            <a:r>
              <a:rPr lang="en-US" dirty="0"/>
              <a:t>GROUP PROJECT</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484582" y="4154305"/>
            <a:ext cx="3222836" cy="1168530"/>
          </a:xfrm>
        </p:spPr>
        <p:txBody>
          <a:bodyPr/>
          <a:lstStyle/>
          <a:p>
            <a:r>
              <a:rPr lang="en-US" dirty="0"/>
              <a:t>October 24, 2023</a:t>
            </a:r>
          </a:p>
          <a:p>
            <a:r>
              <a:rPr lang="en-US" dirty="0"/>
              <a:t>Team 09 </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801359" y="5119085"/>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522215" y="2521787"/>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B3AEAB2-A330-4AAE-8E99-214C2ABF128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20627245">
            <a:off x="2247349" y="1583194"/>
            <a:ext cx="2793044" cy="1864939"/>
          </a:xfrm>
          <a:prstGeom prst="rect">
            <a:avLst/>
          </a:prstGeom>
        </p:spPr>
      </p:pic>
    </p:spTree>
    <p:extLst>
      <p:ext uri="{BB962C8B-B14F-4D97-AF65-F5344CB8AC3E}">
        <p14:creationId xmlns:p14="http://schemas.microsoft.com/office/powerpoint/2010/main" val="3665993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838200" y="442991"/>
            <a:ext cx="10515600" cy="700115"/>
          </a:xfrm>
        </p:spPr>
        <p:txBody>
          <a:bodyPr/>
          <a:lstStyle/>
          <a:p>
            <a:r>
              <a:rPr lang="en-US" u="sng" dirty="0"/>
              <a:t>Key features of the adjustable table</a:t>
            </a:r>
          </a:p>
        </p:txBody>
      </p:sp>
      <p:sp>
        <p:nvSpPr>
          <p:cNvPr id="2" name="Hexagon 1">
            <a:extLst>
              <a:ext uri="{FF2B5EF4-FFF2-40B4-BE49-F238E27FC236}">
                <a16:creationId xmlns:a16="http://schemas.microsoft.com/office/drawing/2014/main" id="{AD383BA7-A9C6-4135-80DE-B6AA0AA2C4C4}"/>
              </a:ext>
            </a:extLst>
          </p:cNvPr>
          <p:cNvSpPr/>
          <p:nvPr/>
        </p:nvSpPr>
        <p:spPr>
          <a:xfrm>
            <a:off x="3067051" y="2828963"/>
            <a:ext cx="2133600" cy="1800225"/>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Height adjustable</a:t>
            </a:r>
          </a:p>
        </p:txBody>
      </p:sp>
      <p:sp>
        <p:nvSpPr>
          <p:cNvPr id="6" name="Hexagon 5">
            <a:extLst>
              <a:ext uri="{FF2B5EF4-FFF2-40B4-BE49-F238E27FC236}">
                <a16:creationId xmlns:a16="http://schemas.microsoft.com/office/drawing/2014/main" id="{86E73306-FF6A-424F-8685-C8CCC77C155A}"/>
              </a:ext>
            </a:extLst>
          </p:cNvPr>
          <p:cNvSpPr/>
          <p:nvPr/>
        </p:nvSpPr>
        <p:spPr>
          <a:xfrm>
            <a:off x="4800600" y="1881212"/>
            <a:ext cx="2133600" cy="1800225"/>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Length adjustable</a:t>
            </a:r>
          </a:p>
        </p:txBody>
      </p:sp>
      <p:sp>
        <p:nvSpPr>
          <p:cNvPr id="7" name="Hexagon 6">
            <a:extLst>
              <a:ext uri="{FF2B5EF4-FFF2-40B4-BE49-F238E27FC236}">
                <a16:creationId xmlns:a16="http://schemas.microsoft.com/office/drawing/2014/main" id="{592C4887-6BF2-4BE4-83A7-A590BC0AB56D}"/>
              </a:ext>
            </a:extLst>
          </p:cNvPr>
          <p:cNvSpPr/>
          <p:nvPr/>
        </p:nvSpPr>
        <p:spPr>
          <a:xfrm>
            <a:off x="4800600" y="3743337"/>
            <a:ext cx="2133600" cy="1800225"/>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Multiple works</a:t>
            </a:r>
          </a:p>
        </p:txBody>
      </p:sp>
      <p:sp>
        <p:nvSpPr>
          <p:cNvPr id="8" name="Hexagon 7">
            <a:extLst>
              <a:ext uri="{FF2B5EF4-FFF2-40B4-BE49-F238E27FC236}">
                <a16:creationId xmlns:a16="http://schemas.microsoft.com/office/drawing/2014/main" id="{98C209FD-633A-4742-BD47-585D445C9DB1}"/>
              </a:ext>
            </a:extLst>
          </p:cNvPr>
          <p:cNvSpPr/>
          <p:nvPr/>
        </p:nvSpPr>
        <p:spPr>
          <a:xfrm>
            <a:off x="6534149" y="4676824"/>
            <a:ext cx="2133600" cy="1800225"/>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Strong </a:t>
            </a:r>
          </a:p>
        </p:txBody>
      </p:sp>
      <p:sp>
        <p:nvSpPr>
          <p:cNvPr id="9" name="Hexagon 8">
            <a:extLst>
              <a:ext uri="{FF2B5EF4-FFF2-40B4-BE49-F238E27FC236}">
                <a16:creationId xmlns:a16="http://schemas.microsoft.com/office/drawing/2014/main" id="{E8C9499F-C6FE-45D9-B9D5-2D529C4490FA}"/>
              </a:ext>
            </a:extLst>
          </p:cNvPr>
          <p:cNvSpPr/>
          <p:nvPr/>
        </p:nvSpPr>
        <p:spPr>
          <a:xfrm>
            <a:off x="6534149" y="2828962"/>
            <a:ext cx="2133600" cy="1800225"/>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to carry</a:t>
            </a:r>
          </a:p>
        </p:txBody>
      </p:sp>
      <p:sp>
        <p:nvSpPr>
          <p:cNvPr id="10" name="Rectangle 9">
            <a:extLst>
              <a:ext uri="{FF2B5EF4-FFF2-40B4-BE49-F238E27FC236}">
                <a16:creationId xmlns:a16="http://schemas.microsoft.com/office/drawing/2014/main" id="{189F691A-89A0-46A4-8248-3E8510785CC8}"/>
              </a:ext>
              <a:ext uri="{C183D7F6-B498-43B3-948B-1728B52AA6E4}">
                <adec:decorative xmlns:adec="http://schemas.microsoft.com/office/drawing/2017/decorative" val="1"/>
              </a:ext>
            </a:extLst>
          </p:cNvPr>
          <p:cNvSpPr/>
          <p:nvPr/>
        </p:nvSpPr>
        <p:spPr>
          <a:xfrm>
            <a:off x="2943225" y="1666875"/>
            <a:ext cx="6010276" cy="5010150"/>
          </a:xfrm>
          <a:prstGeom prst="rect">
            <a:avLst/>
          </a:prstGeom>
          <a:noFill/>
          <a:ln w="603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542147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E9E647-A6E4-4AF1-9EB1-8B77E75E900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1" cy="6857990"/>
          </a:xfrm>
          <a:prstGeom prst="rect">
            <a:avLst/>
          </a:prstGeom>
        </p:spPr>
      </p:pic>
      <p:sp>
        <p:nvSpPr>
          <p:cNvPr id="5" name="Title 2">
            <a:extLst>
              <a:ext uri="{FF2B5EF4-FFF2-40B4-BE49-F238E27FC236}">
                <a16:creationId xmlns:a16="http://schemas.microsoft.com/office/drawing/2014/main" id="{1F5B9EEE-4E76-4CA5-9BAE-F835849A802C}"/>
              </a:ext>
            </a:extLst>
          </p:cNvPr>
          <p:cNvSpPr>
            <a:spLocks noGrp="1"/>
          </p:cNvSpPr>
          <p:nvPr>
            <p:ph type="title"/>
          </p:nvPr>
        </p:nvSpPr>
        <p:spPr>
          <a:xfrm>
            <a:off x="838200" y="635000"/>
            <a:ext cx="10515600" cy="700115"/>
          </a:xfrm>
        </p:spPr>
        <p:txBody>
          <a:bodyPr/>
          <a:lstStyle/>
          <a:p>
            <a:pPr algn="l"/>
            <a:r>
              <a:rPr lang="en-US" u="sng" dirty="0"/>
              <a:t>Hand drawn diagram</a:t>
            </a:r>
          </a:p>
        </p:txBody>
      </p:sp>
      <p:pic>
        <p:nvPicPr>
          <p:cNvPr id="15" name="Content Placeholder 14">
            <a:extLst>
              <a:ext uri="{FF2B5EF4-FFF2-40B4-BE49-F238E27FC236}">
                <a16:creationId xmlns:a16="http://schemas.microsoft.com/office/drawing/2014/main" id="{94C86EF9-4CF7-4995-9452-ABE21CDE94CC}"/>
              </a:ext>
            </a:extLst>
          </p:cNvPr>
          <p:cNvPicPr>
            <a:picLocks noGrp="1" noChangeAspect="1"/>
          </p:cNvPicPr>
          <p:nvPr>
            <p:ph sz="quarter" idx="10"/>
          </p:nvPr>
        </p:nvPicPr>
        <p:blipFill>
          <a:blip r:embed="rId3"/>
          <a:stretch>
            <a:fillRect/>
          </a:stretch>
        </p:blipFill>
        <p:spPr>
          <a:xfrm>
            <a:off x="966820" y="1673597"/>
            <a:ext cx="4199965" cy="4549403"/>
          </a:xfrm>
        </p:spPr>
      </p:pic>
      <p:pic>
        <p:nvPicPr>
          <p:cNvPr id="17" name="Picture 16">
            <a:extLst>
              <a:ext uri="{FF2B5EF4-FFF2-40B4-BE49-F238E27FC236}">
                <a16:creationId xmlns:a16="http://schemas.microsoft.com/office/drawing/2014/main" id="{F48CE510-437F-421A-AA26-B99697588D6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53836" y="2373712"/>
            <a:ext cx="3051114" cy="2746003"/>
          </a:xfrm>
          <a:prstGeom prst="rect">
            <a:avLst/>
          </a:prstGeom>
        </p:spPr>
      </p:pic>
    </p:spTree>
    <p:extLst>
      <p:ext uri="{BB962C8B-B14F-4D97-AF65-F5344CB8AC3E}">
        <p14:creationId xmlns:p14="http://schemas.microsoft.com/office/powerpoint/2010/main" val="1452559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8EAD0301-E356-4BCE-A40F-9F9CB38F504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6" name="Picture Placeholder 10" descr="Reflection of city at dusk on mirrored building">
            <a:extLst>
              <a:ext uri="{FF2B5EF4-FFF2-40B4-BE49-F238E27FC236}">
                <a16:creationId xmlns:a16="http://schemas.microsoft.com/office/drawing/2014/main" id="{707BF11D-A019-40EE-AAB7-47953FA245D4}"/>
              </a:ext>
            </a:extLst>
          </p:cNvPr>
          <p:cNvPicPr>
            <a:picLocks noChangeAspect="1"/>
          </p:cNvPicPr>
          <p:nvPr/>
        </p:nvPicPr>
        <p:blipFill>
          <a:blip r:embed="rId4">
            <a:alphaModFix amt="80000"/>
          </a:blip>
          <a:srcRect t="6692" b="6692"/>
          <a:stretch/>
        </p:blipFill>
        <p:spPr>
          <a:xfrm>
            <a:off x="0" y="10173"/>
            <a:ext cx="12192000" cy="6858000"/>
          </a:xfrm>
          <a:prstGeom prst="rect">
            <a:avLst/>
          </a:prstGeom>
        </p:spPr>
      </p:pic>
      <p:sp>
        <p:nvSpPr>
          <p:cNvPr id="7" name="Title 2">
            <a:extLst>
              <a:ext uri="{FF2B5EF4-FFF2-40B4-BE49-F238E27FC236}">
                <a16:creationId xmlns:a16="http://schemas.microsoft.com/office/drawing/2014/main" id="{39B71FB8-35F8-40DC-977C-9C9C5A764E60}"/>
              </a:ext>
            </a:extLst>
          </p:cNvPr>
          <p:cNvSpPr>
            <a:spLocks noGrp="1"/>
          </p:cNvSpPr>
          <p:nvPr>
            <p:ph type="title"/>
          </p:nvPr>
        </p:nvSpPr>
        <p:spPr>
          <a:xfrm>
            <a:off x="838200" y="635469"/>
            <a:ext cx="10515600" cy="700115"/>
          </a:xfrm>
        </p:spPr>
        <p:txBody>
          <a:bodyPr/>
          <a:lstStyle/>
          <a:p>
            <a:pPr algn="l"/>
            <a:r>
              <a:rPr lang="en-US" u="sng" dirty="0">
                <a:solidFill>
                  <a:schemeClr val="bg1"/>
                </a:solidFill>
              </a:rPr>
              <a:t>Cost estimation</a:t>
            </a:r>
          </a:p>
        </p:txBody>
      </p:sp>
      <p:sp>
        <p:nvSpPr>
          <p:cNvPr id="8" name="Content Placeholder 1">
            <a:extLst>
              <a:ext uri="{FF2B5EF4-FFF2-40B4-BE49-F238E27FC236}">
                <a16:creationId xmlns:a16="http://schemas.microsoft.com/office/drawing/2014/main" id="{72FB1EA7-6DC4-45C3-AD63-BFA965975BE8}"/>
              </a:ext>
            </a:extLst>
          </p:cNvPr>
          <p:cNvSpPr>
            <a:spLocks noGrp="1"/>
          </p:cNvSpPr>
          <p:nvPr>
            <p:ph sz="quarter" idx="10"/>
          </p:nvPr>
        </p:nvSpPr>
        <p:spPr>
          <a:xfrm>
            <a:off x="816087" y="1748566"/>
            <a:ext cx="10322858" cy="4114800"/>
          </a:xfrm>
        </p:spPr>
        <p:txBody>
          <a:bodyPr/>
          <a:lstStyle/>
          <a:p>
            <a:r>
              <a:rPr lang="en-US" sz="2000" dirty="0">
                <a:solidFill>
                  <a:schemeClr val="bg1"/>
                </a:solidFill>
              </a:rPr>
              <a:t>Stainless steel box bar                108”  = Rs.  900  (width = 0.5”)</a:t>
            </a:r>
          </a:p>
          <a:p>
            <a:pPr marL="0" indent="0">
              <a:buNone/>
            </a:pPr>
            <a:r>
              <a:rPr lang="en-US" sz="2000" dirty="0">
                <a:solidFill>
                  <a:schemeClr val="bg1"/>
                </a:solidFill>
              </a:rPr>
              <a:t>                                                            108”  = Rs.1100  (width = 1.0”)</a:t>
            </a:r>
          </a:p>
          <a:p>
            <a:r>
              <a:rPr lang="en-US" sz="2000" dirty="0">
                <a:solidFill>
                  <a:schemeClr val="bg1"/>
                </a:solidFill>
              </a:rPr>
              <a:t>Welding sticks                              400g  = Rs.  500</a:t>
            </a:r>
          </a:p>
          <a:p>
            <a:r>
              <a:rPr lang="en-US" sz="2000" dirty="0">
                <a:solidFill>
                  <a:schemeClr val="bg1"/>
                </a:solidFill>
              </a:rPr>
              <a:t>Wood                                            1m^2 = Rs.  500</a:t>
            </a:r>
          </a:p>
          <a:p>
            <a:r>
              <a:rPr lang="en-US" sz="2000" dirty="0">
                <a:solidFill>
                  <a:schemeClr val="bg1"/>
                </a:solidFill>
              </a:rPr>
              <a:t>Metal sheets                                1m^2 = Rs.  500</a:t>
            </a:r>
          </a:p>
          <a:p>
            <a:endParaRPr lang="en-US" sz="2000" dirty="0">
              <a:solidFill>
                <a:schemeClr val="bg1"/>
              </a:solidFill>
            </a:endParaRPr>
          </a:p>
          <a:p>
            <a:r>
              <a:rPr lang="en-US" sz="2000" dirty="0">
                <a:solidFill>
                  <a:schemeClr val="bg1"/>
                </a:solidFill>
              </a:rPr>
              <a:t>Total cost                                                 = Rs.3500</a:t>
            </a:r>
          </a:p>
          <a:p>
            <a:pPr marL="0" indent="0">
              <a:buNone/>
            </a:pPr>
            <a:r>
              <a:rPr lang="en-US" sz="2000" dirty="0">
                <a:solidFill>
                  <a:schemeClr val="bg1"/>
                </a:solidFill>
              </a:rPr>
              <a:t>                                                             </a:t>
            </a:r>
          </a:p>
          <a:p>
            <a:pPr marL="0" indent="0">
              <a:buNone/>
            </a:pPr>
            <a:r>
              <a:rPr lang="en-US" dirty="0">
                <a:solidFill>
                  <a:schemeClr val="bg1"/>
                </a:solidFill>
              </a:rPr>
              <a:t>        </a:t>
            </a:r>
          </a:p>
        </p:txBody>
      </p:sp>
      <p:cxnSp>
        <p:nvCxnSpPr>
          <p:cNvPr id="10" name="Straight Arrow Connector 9">
            <a:extLst>
              <a:ext uri="{FF2B5EF4-FFF2-40B4-BE49-F238E27FC236}">
                <a16:creationId xmlns:a16="http://schemas.microsoft.com/office/drawing/2014/main" id="{B955A6C0-70E0-42AE-94BB-C69565790976}"/>
              </a:ext>
            </a:extLst>
          </p:cNvPr>
          <p:cNvCxnSpPr/>
          <p:nvPr/>
        </p:nvCxnSpPr>
        <p:spPr>
          <a:xfrm>
            <a:off x="3588273" y="1938693"/>
            <a:ext cx="6364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Connector: Elbow 11">
            <a:extLst>
              <a:ext uri="{FF2B5EF4-FFF2-40B4-BE49-F238E27FC236}">
                <a16:creationId xmlns:a16="http://schemas.microsoft.com/office/drawing/2014/main" id="{A854D212-C5CB-457B-8124-68DEF7EB879D}"/>
              </a:ext>
            </a:extLst>
          </p:cNvPr>
          <p:cNvCxnSpPr>
            <a:cxnSpLocks/>
          </p:cNvCxnSpPr>
          <p:nvPr/>
        </p:nvCxnSpPr>
        <p:spPr>
          <a:xfrm>
            <a:off x="3647440" y="1938693"/>
            <a:ext cx="577327" cy="374127"/>
          </a:xfrm>
          <a:prstGeom prst="bentConnector3">
            <a:avLst>
              <a:gd name="adj1" fmla="val -983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BD527389-257C-4E90-A72B-95B39A9AEE44}"/>
              </a:ext>
            </a:extLst>
          </p:cNvPr>
          <p:cNvCxnSpPr/>
          <p:nvPr/>
        </p:nvCxnSpPr>
        <p:spPr>
          <a:xfrm>
            <a:off x="3595258" y="2724038"/>
            <a:ext cx="6364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245C5670-FF53-4B21-B30E-C9041997DDB6}"/>
              </a:ext>
            </a:extLst>
          </p:cNvPr>
          <p:cNvCxnSpPr/>
          <p:nvPr/>
        </p:nvCxnSpPr>
        <p:spPr>
          <a:xfrm>
            <a:off x="3595258" y="3138058"/>
            <a:ext cx="6364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99A99558-EB09-4C6F-AE3B-6982B619B17C}"/>
              </a:ext>
            </a:extLst>
          </p:cNvPr>
          <p:cNvCxnSpPr/>
          <p:nvPr/>
        </p:nvCxnSpPr>
        <p:spPr>
          <a:xfrm>
            <a:off x="3595258" y="3523503"/>
            <a:ext cx="63649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4" name="Picture 23">
            <a:extLst>
              <a:ext uri="{FF2B5EF4-FFF2-40B4-BE49-F238E27FC236}">
                <a16:creationId xmlns:a16="http://schemas.microsoft.com/office/drawing/2014/main" id="{96743943-978E-498F-9CC5-B73C92C620B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534821" y="3300133"/>
            <a:ext cx="2789138" cy="2789138"/>
          </a:xfrm>
          <a:prstGeom prst="rect">
            <a:avLst/>
          </a:prstGeom>
        </p:spPr>
      </p:pic>
    </p:spTree>
    <p:extLst>
      <p:ext uri="{BB962C8B-B14F-4D97-AF65-F5344CB8AC3E}">
        <p14:creationId xmlns:p14="http://schemas.microsoft.com/office/powerpoint/2010/main" val="7346737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animEffect transition="in" filter="fade">
                                      <p:cBhvr>
                                        <p:cTn id="38" dur="500"/>
                                        <p:tgtEl>
                                          <p:spTgt spid="8">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animEffect transition="in" filter="fade">
                                      <p:cBhvr>
                                        <p:cTn id="48" dur="500"/>
                                        <p:tgtEl>
                                          <p:spTgt spid="8">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719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8" y="1121791"/>
            <a:ext cx="4100418" cy="1586056"/>
          </a:xfrm>
        </p:spPr>
        <p:txBody>
          <a:bodyPr>
            <a:normAutofit/>
          </a:bodyPr>
          <a:lstStyle/>
          <a:p>
            <a:r>
              <a:rPr lang="en-US" sz="4400" i="1" dirty="0">
                <a:solidFill>
                  <a:srgbClr val="FFFF00"/>
                </a:solidFill>
                <a:latin typeface="Arial Rounded MT Bold" panose="020F0704030504030204" pitchFamily="34" charset="0"/>
              </a:rPr>
              <a:t>ADJUSTABLE   TABLE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2707847"/>
            <a:ext cx="3300031" cy="2367235"/>
          </a:xfrm>
        </p:spPr>
        <p:txBody>
          <a:bodyPr>
            <a:normAutofit fontScale="25000" lnSpcReduction="20000"/>
          </a:bodyPr>
          <a:lstStyle/>
          <a:p>
            <a:pPr algn="l"/>
            <a:r>
              <a:rPr lang="en-US" sz="9600" b="1" dirty="0">
                <a:solidFill>
                  <a:srgbClr val="00B0F0"/>
                </a:solidFill>
                <a:latin typeface="Bahnschrift SemiLight" panose="020B0502040204020203" pitchFamily="34" charset="0"/>
              </a:rPr>
              <a:t>THE PERFECT UPGRADE FOR YOUR ;</a:t>
            </a:r>
          </a:p>
          <a:p>
            <a:pPr marL="285750" indent="-285750" algn="l">
              <a:buFont typeface="Wingdings" panose="05000000000000000000" pitchFamily="2" charset="2"/>
              <a:buChar char="q"/>
            </a:pPr>
            <a:r>
              <a:rPr lang="en-US" sz="9600" b="1" dirty="0">
                <a:solidFill>
                  <a:srgbClr val="00B0F0"/>
                </a:solidFill>
                <a:latin typeface="Bahnschrift SemiLight" panose="020B0502040204020203" pitchFamily="34" charset="0"/>
              </a:rPr>
              <a:t>HOME</a:t>
            </a:r>
          </a:p>
          <a:p>
            <a:pPr marL="285750" indent="-285750" algn="l">
              <a:buFont typeface="Wingdings" panose="05000000000000000000" pitchFamily="2" charset="2"/>
              <a:buChar char="q"/>
            </a:pPr>
            <a:r>
              <a:rPr lang="en-US" sz="9600" b="1" dirty="0">
                <a:solidFill>
                  <a:srgbClr val="00B0F0"/>
                </a:solidFill>
                <a:latin typeface="Bahnschrift SemiLight" panose="020B0502040204020203" pitchFamily="34" charset="0"/>
              </a:rPr>
              <a:t>OFFICE</a:t>
            </a:r>
          </a:p>
          <a:p>
            <a:pPr marL="285750" indent="-285750" algn="l">
              <a:buFont typeface="Wingdings" panose="05000000000000000000" pitchFamily="2" charset="2"/>
              <a:buChar char="q"/>
            </a:pPr>
            <a:r>
              <a:rPr lang="en-US" sz="9600" b="1" dirty="0">
                <a:solidFill>
                  <a:srgbClr val="00B0F0"/>
                </a:solidFill>
                <a:latin typeface="Bahnschrift SemiLight" panose="020B0502040204020203" pitchFamily="34" charset="0"/>
              </a:rPr>
              <a:t>READING AREA</a:t>
            </a:r>
          </a:p>
          <a:p>
            <a:pPr marL="285750" indent="-285750" algn="l">
              <a:buFont typeface="Wingdings" panose="05000000000000000000" pitchFamily="2" charset="2"/>
              <a:buChar char="q"/>
            </a:pPr>
            <a:r>
              <a:rPr lang="en-US" sz="9600" b="1" dirty="0">
                <a:solidFill>
                  <a:srgbClr val="00B0F0"/>
                </a:solidFill>
                <a:latin typeface="Bahnschrift SemiLight" panose="020B0502040204020203" pitchFamily="34" charset="0"/>
              </a:rPr>
              <a:t>WORK STATION</a:t>
            </a:r>
          </a:p>
          <a:p>
            <a:pPr marL="285750" indent="-285750" algn="l">
              <a:buFont typeface="Wingdings" panose="05000000000000000000" pitchFamily="2" charset="2"/>
              <a:buChar char="q"/>
            </a:pPr>
            <a:endParaRPr lang="en-US" sz="1800" b="1" dirty="0">
              <a:solidFill>
                <a:srgbClr val="00B0F0"/>
              </a:solidFill>
            </a:endParaRPr>
          </a:p>
        </p:txBody>
      </p:sp>
      <p:pic>
        <p:nvPicPr>
          <p:cNvPr id="6" name="Picture 5">
            <a:extLst>
              <a:ext uri="{FF2B5EF4-FFF2-40B4-BE49-F238E27FC236}">
                <a16:creationId xmlns:a16="http://schemas.microsoft.com/office/drawing/2014/main" id="{416221B9-E9D5-16B8-4053-6774CD515D80}"/>
              </a:ext>
            </a:extLst>
          </p:cNvPr>
          <p:cNvPicPr>
            <a:picLocks noChangeAspect="1"/>
          </p:cNvPicPr>
          <p:nvPr/>
        </p:nvPicPr>
        <p:blipFill>
          <a:blip r:embed="rId5"/>
          <a:stretch>
            <a:fillRect/>
          </a:stretch>
        </p:blipFill>
        <p:spPr>
          <a:xfrm>
            <a:off x="424206" y="253058"/>
            <a:ext cx="5421068" cy="4150989"/>
          </a:xfrm>
          <a:prstGeom prst="rect">
            <a:avLst/>
          </a:prstGeom>
        </p:spPr>
      </p:pic>
      <p:sp>
        <p:nvSpPr>
          <p:cNvPr id="11" name="TextBox 10">
            <a:extLst>
              <a:ext uri="{FF2B5EF4-FFF2-40B4-BE49-F238E27FC236}">
                <a16:creationId xmlns:a16="http://schemas.microsoft.com/office/drawing/2014/main" id="{0ED8B38F-B97E-943B-B876-8B6443904A48}"/>
              </a:ext>
            </a:extLst>
          </p:cNvPr>
          <p:cNvSpPr txBox="1"/>
          <p:nvPr/>
        </p:nvSpPr>
        <p:spPr>
          <a:xfrm>
            <a:off x="283842" y="5090726"/>
            <a:ext cx="325781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Goudy Old Style"/>
                <a:ea typeface="+mn-ea"/>
                <a:cs typeface="+mn-cs"/>
              </a:rPr>
              <a:t>HEIGHT RANGES:&lt; 24”- 48”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Goudy Old Style"/>
                <a:ea typeface="+mn-ea"/>
                <a:cs typeface="+mn-cs"/>
              </a:rPr>
              <a:t>PRICE:&lt; Rs.5,000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Goudy Old Style"/>
                <a:ea typeface="+mn-ea"/>
                <a:cs typeface="+mn-cs"/>
              </a:rPr>
              <a:t>Heavy duty steel 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accent6">
                    <a:lumMod val="50000"/>
                  </a:schemeClr>
                </a:solidFill>
                <a:effectLst/>
                <a:uLnTx/>
                <a:uFillTx/>
                <a:latin typeface="Goudy Old Style"/>
                <a:ea typeface="+mn-ea"/>
                <a:cs typeface="+mn-cs"/>
              </a:rPr>
              <a:t>Scrach</a:t>
            </a:r>
            <a:r>
              <a:rPr kumimoji="0" lang="en-US" sz="1800" b="0" i="0" u="none" strike="noStrike" kern="1200" cap="none" spc="0" normalizeH="0" baseline="0" noProof="0" dirty="0">
                <a:ln>
                  <a:noFill/>
                </a:ln>
                <a:solidFill>
                  <a:schemeClr val="accent6">
                    <a:lumMod val="50000"/>
                  </a:schemeClr>
                </a:solidFill>
                <a:effectLst/>
                <a:uLnTx/>
                <a:uFillTx/>
                <a:latin typeface="Goudy Old Style"/>
                <a:ea typeface="+mn-ea"/>
                <a:cs typeface="+mn-cs"/>
              </a:rPr>
              <a:t> resistant work surface</a:t>
            </a:r>
            <a:endParaRPr kumimoji="0" lang="en-US" sz="1800" b="0" i="0" u="none" strike="noStrike" kern="1200" cap="none" spc="0" normalizeH="0" baseline="0" noProof="0" dirty="0">
              <a:ln>
                <a:noFill/>
              </a:ln>
              <a:solidFill>
                <a:srgbClr val="FF0000"/>
              </a:solidFill>
              <a:effectLst/>
              <a:uLnTx/>
              <a:uFillTx/>
              <a:latin typeface="Goudy Old Styl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29676">
                  <a:lumMod val="60000"/>
                  <a:lumOff val="40000"/>
                </a:srgbClr>
              </a:solidFill>
              <a:effectLst/>
              <a:uLnTx/>
              <a:uFillTx/>
              <a:latin typeface="Goudy Old Style"/>
              <a:ea typeface="+mn-ea"/>
              <a:cs typeface="+mn-cs"/>
            </a:endParaRPr>
          </a:p>
        </p:txBody>
      </p:sp>
      <p:cxnSp>
        <p:nvCxnSpPr>
          <p:cNvPr id="16" name="Straight Arrow Connector 15">
            <a:extLst>
              <a:ext uri="{FF2B5EF4-FFF2-40B4-BE49-F238E27FC236}">
                <a16:creationId xmlns:a16="http://schemas.microsoft.com/office/drawing/2014/main" id="{A5CB55AC-BAE8-7069-2475-F2B2EE75CAAC}"/>
              </a:ext>
            </a:extLst>
          </p:cNvPr>
          <p:cNvCxnSpPr/>
          <p:nvPr/>
        </p:nvCxnSpPr>
        <p:spPr>
          <a:xfrm>
            <a:off x="5401559" y="1121790"/>
            <a:ext cx="0" cy="261122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F155176-E24F-32C0-98F5-0CBADB58247F}"/>
              </a:ext>
            </a:extLst>
          </p:cNvPr>
          <p:cNvCxnSpPr/>
          <p:nvPr/>
        </p:nvCxnSpPr>
        <p:spPr>
          <a:xfrm>
            <a:off x="989814" y="3436191"/>
            <a:ext cx="2516957" cy="11358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0" name="Star: 7 Points 19">
            <a:extLst>
              <a:ext uri="{FF2B5EF4-FFF2-40B4-BE49-F238E27FC236}">
                <a16:creationId xmlns:a16="http://schemas.microsoft.com/office/drawing/2014/main" id="{E7A5121B-1EAD-AEE9-910A-BFECB0DDAA20}"/>
              </a:ext>
            </a:extLst>
          </p:cNvPr>
          <p:cNvSpPr/>
          <p:nvPr/>
        </p:nvSpPr>
        <p:spPr>
          <a:xfrm>
            <a:off x="3541661" y="4888211"/>
            <a:ext cx="3719795" cy="1775723"/>
          </a:xfrm>
          <a:prstGeom prst="star7">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Goudy Old Style"/>
              <a:ea typeface="+mn-ea"/>
              <a:cs typeface="+mn-cs"/>
            </a:endParaRPr>
          </a:p>
        </p:txBody>
      </p:sp>
      <p:sp>
        <p:nvSpPr>
          <p:cNvPr id="21" name="TextBox 20">
            <a:extLst>
              <a:ext uri="{FF2B5EF4-FFF2-40B4-BE49-F238E27FC236}">
                <a16:creationId xmlns:a16="http://schemas.microsoft.com/office/drawing/2014/main" id="{74BBABA6-D49B-D7A0-3588-BFA707F71A03}"/>
              </a:ext>
            </a:extLst>
          </p:cNvPr>
          <p:cNvSpPr txBox="1"/>
          <p:nvPr/>
        </p:nvSpPr>
        <p:spPr>
          <a:xfrm flipH="1">
            <a:off x="4182150" y="5367725"/>
            <a:ext cx="2158739" cy="1200329"/>
          </a:xfrm>
          <a:prstGeom prst="rect">
            <a:avLst/>
          </a:prstGeom>
          <a:noFill/>
        </p:spPr>
        <p:txBody>
          <a:bodyPr wrap="square" rtlCol="0">
            <a:spAutoFit/>
          </a:body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solidFill>
                  <a:schemeClr val="bg1"/>
                </a:solidFill>
              </a:rPr>
              <a:t>3% DISCOUNT FOR DEBIT CARDS</a:t>
            </a: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white"/>
              </a:solidFill>
              <a:effectLst/>
              <a:highlight>
                <a:srgbClr val="FF0000"/>
              </a:highlight>
              <a:uLnTx/>
              <a:uFillTx/>
              <a:latin typeface="Goudy Old Style"/>
              <a:ea typeface="+mn-ea"/>
              <a:cs typeface="+mn-cs"/>
            </a:endParaRPr>
          </a:p>
        </p:txBody>
      </p:sp>
      <p:sp>
        <p:nvSpPr>
          <p:cNvPr id="22" name="Scroll: Vertical 21">
            <a:extLst>
              <a:ext uri="{FF2B5EF4-FFF2-40B4-BE49-F238E27FC236}">
                <a16:creationId xmlns:a16="http://schemas.microsoft.com/office/drawing/2014/main" id="{CB1D441B-A597-4E0B-96F0-74EB423A7BA3}"/>
              </a:ext>
            </a:extLst>
          </p:cNvPr>
          <p:cNvSpPr/>
          <p:nvPr/>
        </p:nvSpPr>
        <p:spPr>
          <a:xfrm>
            <a:off x="9121976" y="5801992"/>
            <a:ext cx="2298822" cy="796806"/>
          </a:xfrm>
          <a:prstGeom prst="verticalScroll">
            <a:avLst/>
          </a:prstGeom>
          <a:solidFill>
            <a:srgbClr val="00206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ISLAND WIDE </a:t>
            </a:r>
            <a:r>
              <a:rPr lang="en-US" dirty="0"/>
              <a:t>FREE DELIVERY</a:t>
            </a:r>
          </a:p>
        </p:txBody>
      </p:sp>
      <p:pic>
        <p:nvPicPr>
          <p:cNvPr id="7" name="Picture 6">
            <a:extLst>
              <a:ext uri="{FF2B5EF4-FFF2-40B4-BE49-F238E27FC236}">
                <a16:creationId xmlns:a16="http://schemas.microsoft.com/office/drawing/2014/main" id="{CBB29B1A-8DE4-4377-89A5-494965899C9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rot="1619278">
            <a:off x="5611213" y="55571"/>
            <a:ext cx="1316537" cy="1316537"/>
          </a:xfrm>
          <a:prstGeom prst="rect">
            <a:avLst/>
          </a:prstGeom>
        </p:spPr>
      </p:pic>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0"/>
                                        </p:tgtEl>
                                        <p:attrNameLst>
                                          <p:attrName>style.color</p:attrName>
                                        </p:attrNameLst>
                                      </p:cBhvr>
                                      <p:to>
                                        <a:schemeClr val="bg1"/>
                                      </p:to>
                                    </p:animClr>
                                    <p:animClr clrSpc="rgb" dir="cw">
                                      <p:cBhvr>
                                        <p:cTn id="7" dur="250" autoRev="1" fill="remove"/>
                                        <p:tgtEl>
                                          <p:spTgt spid="20"/>
                                        </p:tgtEl>
                                        <p:attrNameLst>
                                          <p:attrName>fillcolor</p:attrName>
                                        </p:attrNameLst>
                                      </p:cBhvr>
                                      <p:to>
                                        <a:schemeClr val="bg1"/>
                                      </p:to>
                                    </p:animClr>
                                    <p:set>
                                      <p:cBhvr>
                                        <p:cTn id="8" dur="250" autoRev="1" fill="remove"/>
                                        <p:tgtEl>
                                          <p:spTgt spid="20"/>
                                        </p:tgtEl>
                                        <p:attrNameLst>
                                          <p:attrName>fill.type</p:attrName>
                                        </p:attrNameLst>
                                      </p:cBhvr>
                                      <p:to>
                                        <p:strVal val="solid"/>
                                      </p:to>
                                    </p:set>
                                    <p:set>
                                      <p:cBhvr>
                                        <p:cTn id="9" dur="250" autoRev="1" fill="remove"/>
                                        <p:tgtEl>
                                          <p:spTgt spid="20"/>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FF616A-A857-4812-9EBE-2D2CF8369C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70859"/>
          </a:xfrm>
          <a:prstGeom prst="rect">
            <a:avLst/>
          </a:prstGeom>
        </p:spPr>
      </p:pic>
    </p:spTree>
    <p:extLst>
      <p:ext uri="{BB962C8B-B14F-4D97-AF65-F5344CB8AC3E}">
        <p14:creationId xmlns:p14="http://schemas.microsoft.com/office/powerpoint/2010/main" val="34440180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Introduction</a:t>
            </a:r>
          </a:p>
          <a:p>
            <a:r>
              <a:rPr lang="en-US" dirty="0"/>
              <a:t>Team</a:t>
            </a:r>
          </a:p>
          <a:p>
            <a:r>
              <a:rPr lang="en-US" dirty="0"/>
              <a:t>Ideas of each group members</a:t>
            </a:r>
          </a:p>
          <a:p>
            <a:r>
              <a:rPr lang="en-US" dirty="0"/>
              <a:t>Pugh chart classification </a:t>
            </a:r>
          </a:p>
          <a:p>
            <a:r>
              <a:rPr lang="en-US" dirty="0"/>
              <a:t>Comprehensive project idea </a:t>
            </a:r>
          </a:p>
        </p:txBody>
      </p:sp>
      <p:pic>
        <p:nvPicPr>
          <p:cNvPr id="5" name="Picture Placeholder 4">
            <a:extLst>
              <a:ext uri="{FF2B5EF4-FFF2-40B4-BE49-F238E27FC236}">
                <a16:creationId xmlns:a16="http://schemas.microsoft.com/office/drawing/2014/main" id="{C515394E-808F-4D84-8D18-1AA0E0FB6DBD}"/>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t="13933" b="13933"/>
          <a:stretch>
            <a:fillRect/>
          </a:stretch>
        </p:blipFill>
        <p:spPr>
          <a:xfrm>
            <a:off x="5128467" y="316941"/>
            <a:ext cx="5856287" cy="56324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4190106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p:txBody>
          <a:bodyPr/>
          <a:lstStyle/>
          <a:p>
            <a:pPr marL="0" indent="0">
              <a:buNone/>
            </a:pPr>
            <a:r>
              <a:rPr lang="en-US" dirty="0"/>
              <a:t>This presentation is mainly focused in idea pitching of each group member and we try to choose one of the best product that can be make from these ideas from classified in different criteria.  </a:t>
            </a:r>
          </a:p>
        </p:txBody>
      </p:sp>
      <p:pic>
        <p:nvPicPr>
          <p:cNvPr id="12" name="Picture Placeholder 11">
            <a:extLst>
              <a:ext uri="{FF2B5EF4-FFF2-40B4-BE49-F238E27FC236}">
                <a16:creationId xmlns:a16="http://schemas.microsoft.com/office/drawing/2014/main" id="{94034F55-B900-4878-A400-4D83744A9AE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2544" r="22544"/>
          <a:stretch>
            <a:fillRect/>
          </a:stretch>
        </p:blipFill>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 </a:t>
            </a:r>
          </a:p>
        </p:txBody>
      </p:sp>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a:xfrm>
            <a:off x="713010" y="4120420"/>
            <a:ext cx="2139696" cy="700113"/>
          </a:xfrm>
        </p:spPr>
        <p:txBody>
          <a:bodyPr/>
          <a:lstStyle/>
          <a:p>
            <a:r>
              <a:rPr lang="en-US" sz="1800" dirty="0"/>
              <a:t>P.D.S.CHAMARA</a:t>
            </a:r>
          </a:p>
          <a:p>
            <a:r>
              <a:rPr lang="en-US" sz="1800" dirty="0">
                <a:latin typeface="+mn-lt"/>
              </a:rPr>
              <a:t>22/ENG/112</a:t>
            </a:r>
          </a:p>
          <a:p>
            <a:endParaRPr lang="en-US" dirty="0"/>
          </a:p>
        </p:txBody>
      </p:sp>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32788" y="4120420"/>
            <a:ext cx="2373171" cy="797491"/>
          </a:xfrm>
        </p:spPr>
        <p:txBody>
          <a:bodyPr/>
          <a:lstStyle/>
          <a:p>
            <a:r>
              <a:rPr lang="en-US" sz="1800" dirty="0"/>
              <a:t>N.L.SENDANAYAKA</a:t>
            </a:r>
          </a:p>
          <a:p>
            <a:r>
              <a:rPr lang="en-US" sz="1800" dirty="0">
                <a:latin typeface="+mn-lt"/>
              </a:rPr>
              <a:t>22/ENG/109</a:t>
            </a:r>
          </a:p>
        </p:txBody>
      </p:sp>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463866" y="4088265"/>
            <a:ext cx="2139696" cy="732268"/>
          </a:xfrm>
        </p:spPr>
        <p:txBody>
          <a:bodyPr/>
          <a:lstStyle/>
          <a:p>
            <a:r>
              <a:rPr lang="en-US" sz="1800" dirty="0"/>
              <a:t>L.Y.A.INDUSARA</a:t>
            </a:r>
          </a:p>
          <a:p>
            <a:r>
              <a:rPr lang="en-US" sz="1800" dirty="0">
                <a:latin typeface="+mn-lt"/>
              </a:rPr>
              <a:t>22/ENG/091</a:t>
            </a:r>
          </a:p>
        </p:txBody>
      </p:sp>
      <p:sp>
        <p:nvSpPr>
          <p:cNvPr id="38" name="Text Placeholder 37">
            <a:extLst>
              <a:ext uri="{FF2B5EF4-FFF2-40B4-BE49-F238E27FC236}">
                <a16:creationId xmlns:a16="http://schemas.microsoft.com/office/drawing/2014/main" id="{B122B5B8-1BE2-44F4-94EE-51D52B4D0424}"/>
              </a:ext>
            </a:extLst>
          </p:cNvPr>
          <p:cNvSpPr>
            <a:spLocks noGrp="1"/>
          </p:cNvSpPr>
          <p:nvPr>
            <p:ph type="body" sz="quarter" idx="18"/>
          </p:nvPr>
        </p:nvSpPr>
        <p:spPr>
          <a:xfrm>
            <a:off x="9183644" y="4088264"/>
            <a:ext cx="2588356" cy="615815"/>
          </a:xfrm>
        </p:spPr>
        <p:txBody>
          <a:bodyPr/>
          <a:lstStyle/>
          <a:p>
            <a:r>
              <a:rPr lang="en-US" sz="1800" dirty="0"/>
              <a:t>R.A.R.W.RUPASINGHE</a:t>
            </a:r>
          </a:p>
          <a:p>
            <a:r>
              <a:rPr lang="en-US" sz="1800" dirty="0">
                <a:latin typeface="+mn-lt"/>
              </a:rPr>
              <a:t>22/ENG/134</a:t>
            </a:r>
          </a:p>
        </p:txBody>
      </p:sp>
      <p:pic>
        <p:nvPicPr>
          <p:cNvPr id="10" name="Picture Placeholder 9">
            <a:extLst>
              <a:ext uri="{FF2B5EF4-FFF2-40B4-BE49-F238E27FC236}">
                <a16:creationId xmlns:a16="http://schemas.microsoft.com/office/drawing/2014/main" id="{CB4FAEFC-53C0-4BE5-9F7F-CAA45589E9D1}"/>
              </a:ext>
            </a:extLst>
          </p:cNvPr>
          <p:cNvPicPr>
            <a:picLocks noGrp="1" noChangeAspect="1"/>
          </p:cNvPicPr>
          <p:nvPr>
            <p:ph type="pic" sz="quarter" idx="20"/>
          </p:nvPr>
        </p:nvPicPr>
        <p:blipFill>
          <a:blip r:embed="rId2"/>
          <a:srcRect t="16512" b="16512"/>
          <a:stretch>
            <a:fillRect/>
          </a:stretch>
        </p:blipFill>
        <p:spPr>
          <a:xfrm>
            <a:off x="1040365" y="2707726"/>
            <a:ext cx="1484985" cy="1280160"/>
          </a:xfrm>
        </p:spPr>
      </p:pic>
      <p:pic>
        <p:nvPicPr>
          <p:cNvPr id="14" name="Picture Placeholder 13">
            <a:extLst>
              <a:ext uri="{FF2B5EF4-FFF2-40B4-BE49-F238E27FC236}">
                <a16:creationId xmlns:a16="http://schemas.microsoft.com/office/drawing/2014/main" id="{EF59BF47-B08C-4FF7-A18E-7EFB0890101E}"/>
              </a:ext>
            </a:extLst>
          </p:cNvPr>
          <p:cNvPicPr>
            <a:picLocks noGrp="1" noChangeAspect="1"/>
          </p:cNvPicPr>
          <p:nvPr>
            <p:ph type="pic" sz="quarter" idx="21"/>
          </p:nvPr>
        </p:nvPicPr>
        <p:blipFill>
          <a:blip r:embed="rId3"/>
          <a:srcRect t="16477" b="16477"/>
          <a:stretch>
            <a:fillRect/>
          </a:stretch>
        </p:blipFill>
        <p:spPr>
          <a:xfrm>
            <a:off x="3915793" y="2639669"/>
            <a:ext cx="1484985" cy="1280160"/>
          </a:xfrm>
        </p:spPr>
      </p:pic>
      <p:pic>
        <p:nvPicPr>
          <p:cNvPr id="18" name="Picture Placeholder 17">
            <a:extLst>
              <a:ext uri="{FF2B5EF4-FFF2-40B4-BE49-F238E27FC236}">
                <a16:creationId xmlns:a16="http://schemas.microsoft.com/office/drawing/2014/main" id="{42B77F01-8BE5-4804-9B4D-2ABE433461B1}"/>
              </a:ext>
            </a:extLst>
          </p:cNvPr>
          <p:cNvPicPr>
            <a:picLocks noGrp="1" noChangeAspect="1"/>
          </p:cNvPicPr>
          <p:nvPr>
            <p:ph type="pic" sz="quarter" idx="22"/>
          </p:nvPr>
        </p:nvPicPr>
        <p:blipFill>
          <a:blip r:embed="rId4"/>
          <a:srcRect t="16539" b="16539"/>
          <a:stretch>
            <a:fillRect/>
          </a:stretch>
        </p:blipFill>
        <p:spPr>
          <a:xfrm>
            <a:off x="6791221" y="2555551"/>
            <a:ext cx="1484985" cy="1280160"/>
          </a:xfrm>
        </p:spPr>
      </p:pic>
      <p:pic>
        <p:nvPicPr>
          <p:cNvPr id="53" name="Picture Placeholder 52">
            <a:extLst>
              <a:ext uri="{FF2B5EF4-FFF2-40B4-BE49-F238E27FC236}">
                <a16:creationId xmlns:a16="http://schemas.microsoft.com/office/drawing/2014/main" id="{B8827D0F-14D8-4E46-9D71-C13C4D145DE3}"/>
              </a:ext>
            </a:extLst>
          </p:cNvPr>
          <p:cNvPicPr>
            <a:picLocks noGrp="1" noChangeAspect="1"/>
          </p:cNvPicPr>
          <p:nvPr>
            <p:ph type="pic" sz="quarter" idx="24"/>
          </p:nvPr>
        </p:nvPicPr>
        <p:blipFill>
          <a:blip r:embed="rId5"/>
          <a:srcRect t="17688" b="17688"/>
          <a:stretch>
            <a:fillRect/>
          </a:stretch>
        </p:blipFill>
        <p:spPr>
          <a:xfrm>
            <a:off x="9666648" y="2583478"/>
            <a:ext cx="1484985" cy="1280160"/>
          </a:xfrm>
        </p:spPr>
      </p:pic>
    </p:spTree>
    <p:extLst>
      <p:ext uri="{BB962C8B-B14F-4D97-AF65-F5344CB8AC3E}">
        <p14:creationId xmlns:p14="http://schemas.microsoft.com/office/powerpoint/2010/main" val="340174871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5537481-1A0C-4BDB-A3DC-AE8D4D35D82B}"/>
              </a:ext>
            </a:extLst>
          </p:cNvPr>
          <p:cNvPicPr>
            <a:picLocks noGrp="1" noChangeAspect="1"/>
          </p:cNvPicPr>
          <p:nvPr>
            <p:ph sz="quarter" idx="10"/>
          </p:nvPr>
        </p:nvPicPr>
        <p:blipFill>
          <a:blip r:embed="rId2">
            <a:extLst>
              <a:ext uri="{837473B0-CC2E-450A-ABE3-18F120FF3D39}">
                <a1611:picAttrSrcUrl xmlns:a1611="http://schemas.microsoft.com/office/drawing/2016/11/main" r:id="rId3"/>
              </a:ext>
            </a:extLst>
          </a:blip>
          <a:stretch>
            <a:fillRect/>
          </a:stretch>
        </p:blipFill>
        <p:spPr>
          <a:xfrm>
            <a:off x="0" y="0"/>
            <a:ext cx="12192000" cy="6766560"/>
          </a:xfrm>
        </p:spPr>
      </p:pic>
      <p:pic>
        <p:nvPicPr>
          <p:cNvPr id="11" name="Picture Placeholder 10" descr="Reflection of city at dusk on mirrored building">
            <a:extLst>
              <a:ext uri="{FF2B5EF4-FFF2-40B4-BE49-F238E27FC236}">
                <a16:creationId xmlns:a16="http://schemas.microsoft.com/office/drawing/2014/main" id="{B496EDF7-0B07-4375-A409-0DF578C09185}"/>
              </a:ext>
            </a:extLst>
          </p:cNvPr>
          <p:cNvPicPr>
            <a:picLocks noChangeAspect="1"/>
          </p:cNvPicPr>
          <p:nvPr/>
        </p:nvPicPr>
        <p:blipFill>
          <a:blip r:embed="rId4">
            <a:alphaModFix amt="80000"/>
          </a:blip>
          <a:srcRect t="6692" b="6692"/>
          <a:stretch/>
        </p:blipFill>
        <p:spPr>
          <a:xfrm>
            <a:off x="0" y="0"/>
            <a:ext cx="12192000" cy="6858000"/>
          </a:xfrm>
          <a:prstGeom prst="rect">
            <a:avLst/>
          </a:prstGeom>
        </p:spPr>
      </p:pic>
      <p:sp>
        <p:nvSpPr>
          <p:cNvPr id="12" name="Text Placeholder 16">
            <a:extLst>
              <a:ext uri="{FF2B5EF4-FFF2-40B4-BE49-F238E27FC236}">
                <a16:creationId xmlns:a16="http://schemas.microsoft.com/office/drawing/2014/main" id="{AB357860-DEF5-448C-BFF2-EFCEBC15EBB1}"/>
              </a:ext>
            </a:extLst>
          </p:cNvPr>
          <p:cNvSpPr txBox="1">
            <a:spLocks/>
          </p:cNvSpPr>
          <p:nvPr/>
        </p:nvSpPr>
        <p:spPr>
          <a:xfrm>
            <a:off x="441402" y="475279"/>
            <a:ext cx="9169958" cy="92680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u="sng" dirty="0">
                <a:solidFill>
                  <a:schemeClr val="bg1"/>
                </a:solidFill>
                <a:latin typeface="+mj-lt"/>
              </a:rPr>
              <a:t>Ideas of each group member</a:t>
            </a:r>
          </a:p>
        </p:txBody>
      </p:sp>
      <p:sp>
        <p:nvSpPr>
          <p:cNvPr id="13" name="TextBox 12">
            <a:extLst>
              <a:ext uri="{FF2B5EF4-FFF2-40B4-BE49-F238E27FC236}">
                <a16:creationId xmlns:a16="http://schemas.microsoft.com/office/drawing/2014/main" id="{D34C7CC7-53F3-4DC7-A017-4CD1ABA2865E}"/>
              </a:ext>
            </a:extLst>
          </p:cNvPr>
          <p:cNvSpPr txBox="1"/>
          <p:nvPr/>
        </p:nvSpPr>
        <p:spPr>
          <a:xfrm>
            <a:off x="441402" y="1584961"/>
            <a:ext cx="2813948" cy="3416320"/>
          </a:xfrm>
          <a:prstGeom prst="rect">
            <a:avLst/>
          </a:prstGeom>
          <a:noFill/>
        </p:spPr>
        <p:txBody>
          <a:bodyPr wrap="square" rtlCol="0">
            <a:spAutoFit/>
          </a:bodyPr>
          <a:lstStyle/>
          <a:p>
            <a:r>
              <a:rPr lang="en-US" dirty="0">
                <a:solidFill>
                  <a:schemeClr val="accent4">
                    <a:lumMod val="20000"/>
                    <a:lumOff val="80000"/>
                  </a:schemeClr>
                </a:solidFill>
              </a:rPr>
              <a:t>              22/ENG/112</a:t>
            </a:r>
          </a:p>
          <a:p>
            <a:endParaRPr lang="en-US" dirty="0">
              <a:solidFill>
                <a:schemeClr val="accent4">
                  <a:lumMod val="20000"/>
                  <a:lumOff val="80000"/>
                </a:schemeClr>
              </a:solidFill>
            </a:endParaRPr>
          </a:p>
          <a:p>
            <a:pPr marL="342900" indent="-342900">
              <a:buFont typeface="+mj-lt"/>
              <a:buAutoNum type="arabicPeriod"/>
            </a:pPr>
            <a:r>
              <a:rPr lang="en-US" dirty="0">
                <a:solidFill>
                  <a:schemeClr val="accent4">
                    <a:lumMod val="20000"/>
                    <a:lumOff val="80000"/>
                  </a:schemeClr>
                </a:solidFill>
              </a:rPr>
              <a:t>Height adjustable chair</a:t>
            </a:r>
          </a:p>
          <a:p>
            <a:pPr marL="342900" indent="-342900">
              <a:buFont typeface="+mj-lt"/>
              <a:buAutoNum type="arabicPeriod"/>
            </a:pPr>
            <a:r>
              <a:rPr lang="en-US" dirty="0">
                <a:solidFill>
                  <a:schemeClr val="accent4">
                    <a:lumMod val="20000"/>
                    <a:lumOff val="80000"/>
                  </a:schemeClr>
                </a:solidFill>
              </a:rPr>
              <a:t>Drum set</a:t>
            </a:r>
          </a:p>
          <a:p>
            <a:pPr marL="342900" indent="-342900">
              <a:buFont typeface="+mj-lt"/>
              <a:buAutoNum type="arabicPeriod"/>
            </a:pPr>
            <a:r>
              <a:rPr lang="en-US" dirty="0">
                <a:solidFill>
                  <a:schemeClr val="accent4">
                    <a:lumMod val="20000"/>
                    <a:lumOff val="80000"/>
                  </a:schemeClr>
                </a:solidFill>
              </a:rPr>
              <a:t>Chair as a bed</a:t>
            </a:r>
          </a:p>
          <a:p>
            <a:pPr marL="342900" indent="-342900">
              <a:buFont typeface="+mj-lt"/>
              <a:buAutoNum type="arabicPeriod"/>
            </a:pPr>
            <a:r>
              <a:rPr lang="en-US" dirty="0">
                <a:solidFill>
                  <a:schemeClr val="accent4">
                    <a:lumMod val="20000"/>
                    <a:lumOff val="80000"/>
                  </a:schemeClr>
                </a:solidFill>
              </a:rPr>
              <a:t>Metal toy jeep</a:t>
            </a:r>
          </a:p>
          <a:p>
            <a:pPr marL="342900" indent="-342900">
              <a:buFont typeface="+mj-lt"/>
              <a:buAutoNum type="arabicPeriod"/>
            </a:pPr>
            <a:r>
              <a:rPr lang="en-US" dirty="0">
                <a:solidFill>
                  <a:schemeClr val="accent4">
                    <a:lumMod val="20000"/>
                    <a:lumOff val="80000"/>
                  </a:schemeClr>
                </a:solidFill>
              </a:rPr>
              <a:t>Flower pots stand </a:t>
            </a:r>
          </a:p>
          <a:p>
            <a:pPr marL="342900" indent="-342900">
              <a:buFont typeface="+mj-lt"/>
              <a:buAutoNum type="arabicPeriod"/>
            </a:pPr>
            <a:r>
              <a:rPr lang="en-US" dirty="0">
                <a:solidFill>
                  <a:schemeClr val="accent4">
                    <a:lumMod val="20000"/>
                    <a:lumOff val="80000"/>
                  </a:schemeClr>
                </a:solidFill>
              </a:rPr>
              <a:t>Basket hanger </a:t>
            </a:r>
          </a:p>
          <a:p>
            <a:pPr marL="342900" indent="-342900">
              <a:buFont typeface="+mj-lt"/>
              <a:buAutoNum type="arabicPeriod"/>
            </a:pPr>
            <a:r>
              <a:rPr lang="en-US" dirty="0">
                <a:solidFill>
                  <a:schemeClr val="accent4">
                    <a:lumMod val="20000"/>
                    <a:lumOff val="80000"/>
                  </a:schemeClr>
                </a:solidFill>
              </a:rPr>
              <a:t>Tin cutter </a:t>
            </a:r>
          </a:p>
          <a:p>
            <a:pPr marL="342900" indent="-342900">
              <a:buFont typeface="+mj-lt"/>
              <a:buAutoNum type="arabicPeriod"/>
            </a:pPr>
            <a:r>
              <a:rPr lang="en-US" dirty="0">
                <a:solidFill>
                  <a:schemeClr val="accent4">
                    <a:lumMod val="20000"/>
                    <a:lumOff val="80000"/>
                  </a:schemeClr>
                </a:solidFill>
              </a:rPr>
              <a:t>Metal watering can </a:t>
            </a:r>
          </a:p>
          <a:p>
            <a:pPr marL="342900" indent="-342900">
              <a:buFont typeface="+mj-lt"/>
              <a:buAutoNum type="arabicPeriod"/>
            </a:pPr>
            <a:r>
              <a:rPr lang="en-US" dirty="0">
                <a:solidFill>
                  <a:schemeClr val="accent4">
                    <a:lumMod val="20000"/>
                    <a:lumOff val="80000"/>
                  </a:schemeClr>
                </a:solidFill>
              </a:rPr>
              <a:t>Simple engine </a:t>
            </a:r>
          </a:p>
          <a:p>
            <a:pPr marL="342900" indent="-342900">
              <a:buFont typeface="+mj-lt"/>
              <a:buAutoNum type="arabicPeriod"/>
            </a:pPr>
            <a:r>
              <a:rPr lang="en-US" dirty="0">
                <a:solidFill>
                  <a:schemeClr val="accent4">
                    <a:lumMod val="20000"/>
                    <a:lumOff val="80000"/>
                  </a:schemeClr>
                </a:solidFill>
              </a:rPr>
              <a:t>Rotatable table </a:t>
            </a:r>
          </a:p>
        </p:txBody>
      </p:sp>
      <p:sp>
        <p:nvSpPr>
          <p:cNvPr id="15" name="TextBox 14">
            <a:extLst>
              <a:ext uri="{FF2B5EF4-FFF2-40B4-BE49-F238E27FC236}">
                <a16:creationId xmlns:a16="http://schemas.microsoft.com/office/drawing/2014/main" id="{A1EF115A-8419-4265-A409-F489A748911D}"/>
              </a:ext>
            </a:extLst>
          </p:cNvPr>
          <p:cNvSpPr txBox="1"/>
          <p:nvPr/>
        </p:nvSpPr>
        <p:spPr>
          <a:xfrm>
            <a:off x="3230508" y="1584961"/>
            <a:ext cx="2621280" cy="3416320"/>
          </a:xfrm>
          <a:prstGeom prst="rect">
            <a:avLst/>
          </a:prstGeom>
          <a:noFill/>
        </p:spPr>
        <p:txBody>
          <a:bodyPr wrap="square" rtlCol="0">
            <a:spAutoFit/>
          </a:bodyPr>
          <a:lstStyle/>
          <a:p>
            <a:r>
              <a:rPr lang="en-US" dirty="0">
                <a:solidFill>
                  <a:schemeClr val="accent4">
                    <a:lumMod val="20000"/>
                    <a:lumOff val="80000"/>
                  </a:schemeClr>
                </a:solidFill>
              </a:rPr>
              <a:t>            22/ENG/109</a:t>
            </a:r>
          </a:p>
          <a:p>
            <a:endParaRPr lang="en-US" dirty="0">
              <a:solidFill>
                <a:schemeClr val="accent4">
                  <a:lumMod val="20000"/>
                  <a:lumOff val="80000"/>
                </a:schemeClr>
              </a:solidFill>
            </a:endParaRPr>
          </a:p>
          <a:p>
            <a:pPr marL="342900" indent="-342900">
              <a:buFont typeface="+mj-lt"/>
              <a:buAutoNum type="arabicPeriod"/>
            </a:pPr>
            <a:r>
              <a:rPr lang="en-US" dirty="0">
                <a:solidFill>
                  <a:schemeClr val="accent4">
                    <a:lumMod val="20000"/>
                    <a:lumOff val="80000"/>
                  </a:schemeClr>
                </a:solidFill>
              </a:rPr>
              <a:t>Metal hammer</a:t>
            </a:r>
          </a:p>
          <a:p>
            <a:pPr marL="342900" indent="-342900">
              <a:buFont typeface="+mj-lt"/>
              <a:buAutoNum type="arabicPeriod"/>
            </a:pPr>
            <a:r>
              <a:rPr lang="en-US" dirty="0">
                <a:solidFill>
                  <a:schemeClr val="accent4">
                    <a:lumMod val="20000"/>
                    <a:lumOff val="80000"/>
                  </a:schemeClr>
                </a:solidFill>
              </a:rPr>
              <a:t>Iron clamp </a:t>
            </a:r>
          </a:p>
          <a:p>
            <a:pPr marL="342900" indent="-342900">
              <a:buFont typeface="+mj-lt"/>
              <a:buAutoNum type="arabicPeriod"/>
            </a:pPr>
            <a:r>
              <a:rPr lang="en-US" dirty="0">
                <a:solidFill>
                  <a:schemeClr val="accent4">
                    <a:lumMod val="20000"/>
                    <a:lumOff val="80000"/>
                  </a:schemeClr>
                </a:solidFill>
              </a:rPr>
              <a:t>Bottle opener </a:t>
            </a:r>
          </a:p>
          <a:p>
            <a:pPr marL="342900" indent="-342900">
              <a:buFont typeface="+mj-lt"/>
              <a:buAutoNum type="arabicPeriod"/>
            </a:pPr>
            <a:r>
              <a:rPr lang="en-US" dirty="0">
                <a:solidFill>
                  <a:schemeClr val="accent4">
                    <a:lumMod val="20000"/>
                    <a:lumOff val="80000"/>
                  </a:schemeClr>
                </a:solidFill>
              </a:rPr>
              <a:t>Small items holder</a:t>
            </a:r>
          </a:p>
          <a:p>
            <a:pPr marL="342900" indent="-342900">
              <a:buFont typeface="+mj-lt"/>
              <a:buAutoNum type="arabicPeriod"/>
            </a:pPr>
            <a:r>
              <a:rPr lang="en-US" dirty="0">
                <a:solidFill>
                  <a:schemeClr val="accent4">
                    <a:lumMod val="20000"/>
                    <a:lumOff val="80000"/>
                  </a:schemeClr>
                </a:solidFill>
              </a:rPr>
              <a:t>Dinosaur model </a:t>
            </a:r>
          </a:p>
          <a:p>
            <a:pPr marL="342900" indent="-342900">
              <a:buFont typeface="+mj-lt"/>
              <a:buAutoNum type="arabicPeriod"/>
            </a:pPr>
            <a:r>
              <a:rPr lang="en-US" dirty="0">
                <a:solidFill>
                  <a:schemeClr val="accent4">
                    <a:lumMod val="20000"/>
                    <a:lumOff val="80000"/>
                  </a:schemeClr>
                </a:solidFill>
              </a:rPr>
              <a:t>Home fire pit </a:t>
            </a:r>
          </a:p>
          <a:p>
            <a:pPr marL="342900" indent="-342900">
              <a:buFont typeface="+mj-lt"/>
              <a:buAutoNum type="arabicPeriod"/>
            </a:pPr>
            <a:r>
              <a:rPr lang="en-US" dirty="0">
                <a:solidFill>
                  <a:schemeClr val="accent4">
                    <a:lumMod val="20000"/>
                    <a:lumOff val="80000"/>
                  </a:schemeClr>
                </a:solidFill>
              </a:rPr>
              <a:t>Metallic dress </a:t>
            </a:r>
          </a:p>
          <a:p>
            <a:pPr marL="342900" indent="-342900">
              <a:buFont typeface="+mj-lt"/>
              <a:buAutoNum type="arabicPeriod"/>
            </a:pPr>
            <a:r>
              <a:rPr lang="en-US" dirty="0">
                <a:solidFill>
                  <a:schemeClr val="accent4">
                    <a:lumMod val="20000"/>
                    <a:lumOff val="80000"/>
                  </a:schemeClr>
                </a:solidFill>
              </a:rPr>
              <a:t>Metallic helmet </a:t>
            </a:r>
          </a:p>
          <a:p>
            <a:pPr marL="342900" indent="-342900">
              <a:buFont typeface="+mj-lt"/>
              <a:buAutoNum type="arabicPeriod"/>
            </a:pPr>
            <a:r>
              <a:rPr lang="en-US" dirty="0">
                <a:solidFill>
                  <a:schemeClr val="accent4">
                    <a:lumMod val="20000"/>
                    <a:lumOff val="80000"/>
                  </a:schemeClr>
                </a:solidFill>
              </a:rPr>
              <a:t>Dustbin </a:t>
            </a:r>
          </a:p>
          <a:p>
            <a:pPr marL="342900" indent="-342900">
              <a:buFont typeface="+mj-lt"/>
              <a:buAutoNum type="arabicPeriod"/>
            </a:pPr>
            <a:r>
              <a:rPr lang="en-US" dirty="0">
                <a:solidFill>
                  <a:schemeClr val="accent4">
                    <a:lumMod val="20000"/>
                    <a:lumOff val="80000"/>
                  </a:schemeClr>
                </a:solidFill>
              </a:rPr>
              <a:t>Wall décor </a:t>
            </a:r>
          </a:p>
        </p:txBody>
      </p:sp>
      <p:sp>
        <p:nvSpPr>
          <p:cNvPr id="16" name="TextBox 15">
            <a:extLst>
              <a:ext uri="{FF2B5EF4-FFF2-40B4-BE49-F238E27FC236}">
                <a16:creationId xmlns:a16="http://schemas.microsoft.com/office/drawing/2014/main" id="{C0A94E3A-0C5D-4DA8-B2D3-FC42DE67BCF3}"/>
              </a:ext>
            </a:extLst>
          </p:cNvPr>
          <p:cNvSpPr txBox="1"/>
          <p:nvPr/>
        </p:nvSpPr>
        <p:spPr>
          <a:xfrm>
            <a:off x="6044456" y="1584961"/>
            <a:ext cx="2621280" cy="3416320"/>
          </a:xfrm>
          <a:prstGeom prst="rect">
            <a:avLst/>
          </a:prstGeom>
          <a:noFill/>
        </p:spPr>
        <p:txBody>
          <a:bodyPr wrap="square" rtlCol="0">
            <a:spAutoFit/>
          </a:bodyPr>
          <a:lstStyle/>
          <a:p>
            <a:r>
              <a:rPr lang="en-US" dirty="0">
                <a:solidFill>
                  <a:schemeClr val="accent4">
                    <a:lumMod val="20000"/>
                    <a:lumOff val="80000"/>
                  </a:schemeClr>
                </a:solidFill>
              </a:rPr>
              <a:t>            22/ENG/091</a:t>
            </a:r>
          </a:p>
          <a:p>
            <a:endParaRPr lang="en-US" dirty="0">
              <a:solidFill>
                <a:schemeClr val="accent4">
                  <a:lumMod val="20000"/>
                  <a:lumOff val="80000"/>
                </a:schemeClr>
              </a:solidFill>
            </a:endParaRPr>
          </a:p>
          <a:p>
            <a:pPr marL="342900" indent="-342900">
              <a:buFont typeface="+mj-lt"/>
              <a:buAutoNum type="arabicPeriod"/>
            </a:pPr>
            <a:r>
              <a:rPr lang="en-US" dirty="0">
                <a:solidFill>
                  <a:schemeClr val="accent4">
                    <a:lumMod val="20000"/>
                    <a:lumOff val="80000"/>
                  </a:schemeClr>
                </a:solidFill>
              </a:rPr>
              <a:t>Push button tap</a:t>
            </a:r>
          </a:p>
          <a:p>
            <a:pPr marL="342900" indent="-342900">
              <a:buFont typeface="+mj-lt"/>
              <a:buAutoNum type="arabicPeriod"/>
            </a:pPr>
            <a:r>
              <a:rPr lang="en-US" dirty="0">
                <a:solidFill>
                  <a:schemeClr val="accent4">
                    <a:lumMod val="20000"/>
                    <a:lumOff val="80000"/>
                  </a:schemeClr>
                </a:solidFill>
              </a:rPr>
              <a:t>Adjustable scissor </a:t>
            </a:r>
          </a:p>
          <a:p>
            <a:pPr marL="342900" indent="-342900">
              <a:buFont typeface="+mj-lt"/>
              <a:buAutoNum type="arabicPeriod"/>
            </a:pPr>
            <a:r>
              <a:rPr lang="en-US" dirty="0">
                <a:solidFill>
                  <a:schemeClr val="accent4">
                    <a:lumMod val="20000"/>
                    <a:lumOff val="80000"/>
                  </a:schemeClr>
                </a:solidFill>
              </a:rPr>
              <a:t>Laptop stand</a:t>
            </a:r>
          </a:p>
          <a:p>
            <a:pPr marL="342900" indent="-342900">
              <a:buFont typeface="+mj-lt"/>
              <a:buAutoNum type="arabicPeriod"/>
            </a:pPr>
            <a:r>
              <a:rPr lang="en-US" dirty="0">
                <a:solidFill>
                  <a:schemeClr val="accent4">
                    <a:lumMod val="20000"/>
                    <a:lumOff val="80000"/>
                  </a:schemeClr>
                </a:solidFill>
              </a:rPr>
              <a:t>Compost bin</a:t>
            </a:r>
          </a:p>
          <a:p>
            <a:pPr marL="342900" indent="-342900">
              <a:buFont typeface="+mj-lt"/>
              <a:buAutoNum type="arabicPeriod"/>
            </a:pPr>
            <a:r>
              <a:rPr lang="en-US" dirty="0">
                <a:solidFill>
                  <a:schemeClr val="accent4">
                    <a:lumMod val="20000"/>
                    <a:lumOff val="80000"/>
                  </a:schemeClr>
                </a:solidFill>
              </a:rPr>
              <a:t>Mechanical lock </a:t>
            </a:r>
          </a:p>
          <a:p>
            <a:pPr marL="342900" indent="-342900">
              <a:buFont typeface="+mj-lt"/>
              <a:buAutoNum type="arabicPeriod"/>
            </a:pPr>
            <a:r>
              <a:rPr lang="en-US" dirty="0">
                <a:solidFill>
                  <a:schemeClr val="accent4">
                    <a:lumMod val="20000"/>
                    <a:lumOff val="80000"/>
                  </a:schemeClr>
                </a:solidFill>
              </a:rPr>
              <a:t>Shower head</a:t>
            </a:r>
          </a:p>
          <a:p>
            <a:pPr marL="342900" indent="-342900">
              <a:buFont typeface="+mj-lt"/>
              <a:buAutoNum type="arabicPeriod"/>
            </a:pPr>
            <a:r>
              <a:rPr lang="en-US" dirty="0">
                <a:solidFill>
                  <a:schemeClr val="accent4">
                    <a:lumMod val="20000"/>
                    <a:lumOff val="80000"/>
                  </a:schemeClr>
                </a:solidFill>
              </a:rPr>
              <a:t>Adjustable luggage </a:t>
            </a:r>
          </a:p>
          <a:p>
            <a:pPr marL="342900" indent="-342900">
              <a:buFont typeface="+mj-lt"/>
              <a:buAutoNum type="arabicPeriod"/>
            </a:pPr>
            <a:r>
              <a:rPr lang="en-US" dirty="0">
                <a:solidFill>
                  <a:schemeClr val="accent4">
                    <a:lumMod val="20000"/>
                    <a:lumOff val="80000"/>
                  </a:schemeClr>
                </a:solidFill>
              </a:rPr>
              <a:t>Wheel barrow</a:t>
            </a:r>
          </a:p>
          <a:p>
            <a:pPr marL="342900" indent="-342900">
              <a:buFont typeface="+mj-lt"/>
              <a:buAutoNum type="arabicPeriod"/>
            </a:pPr>
            <a:r>
              <a:rPr lang="en-US" dirty="0">
                <a:solidFill>
                  <a:schemeClr val="accent4">
                    <a:lumMod val="20000"/>
                    <a:lumOff val="80000"/>
                  </a:schemeClr>
                </a:solidFill>
              </a:rPr>
              <a:t>Metal cup</a:t>
            </a:r>
          </a:p>
          <a:p>
            <a:pPr marL="342900" indent="-342900">
              <a:buFont typeface="+mj-lt"/>
              <a:buAutoNum type="arabicPeriod"/>
            </a:pPr>
            <a:r>
              <a:rPr lang="en-US" dirty="0">
                <a:solidFill>
                  <a:schemeClr val="accent4">
                    <a:lumMod val="20000"/>
                    <a:lumOff val="80000"/>
                  </a:schemeClr>
                </a:solidFill>
              </a:rPr>
              <a:t>Adjustable table  </a:t>
            </a:r>
          </a:p>
        </p:txBody>
      </p:sp>
      <p:sp>
        <p:nvSpPr>
          <p:cNvPr id="17" name="TextBox 16">
            <a:extLst>
              <a:ext uri="{FF2B5EF4-FFF2-40B4-BE49-F238E27FC236}">
                <a16:creationId xmlns:a16="http://schemas.microsoft.com/office/drawing/2014/main" id="{13CB7010-A454-4F41-AE63-5D52CFF64E6F}"/>
              </a:ext>
            </a:extLst>
          </p:cNvPr>
          <p:cNvSpPr txBox="1"/>
          <p:nvPr/>
        </p:nvSpPr>
        <p:spPr>
          <a:xfrm>
            <a:off x="8858404" y="1584961"/>
            <a:ext cx="2621280" cy="3416320"/>
          </a:xfrm>
          <a:prstGeom prst="rect">
            <a:avLst/>
          </a:prstGeom>
          <a:noFill/>
        </p:spPr>
        <p:txBody>
          <a:bodyPr wrap="square" rtlCol="0">
            <a:spAutoFit/>
          </a:bodyPr>
          <a:lstStyle/>
          <a:p>
            <a:r>
              <a:rPr lang="en-US" dirty="0">
                <a:solidFill>
                  <a:schemeClr val="accent4">
                    <a:lumMod val="20000"/>
                    <a:lumOff val="80000"/>
                  </a:schemeClr>
                </a:solidFill>
              </a:rPr>
              <a:t>          22/ENG/134</a:t>
            </a:r>
          </a:p>
          <a:p>
            <a:endParaRPr lang="en-US" dirty="0">
              <a:solidFill>
                <a:schemeClr val="accent4">
                  <a:lumMod val="20000"/>
                  <a:lumOff val="80000"/>
                </a:schemeClr>
              </a:solidFill>
            </a:endParaRPr>
          </a:p>
          <a:p>
            <a:pPr marL="342900" indent="-342900">
              <a:buFont typeface="+mj-lt"/>
              <a:buAutoNum type="arabicPeriod"/>
            </a:pPr>
            <a:r>
              <a:rPr lang="en-US" dirty="0">
                <a:solidFill>
                  <a:schemeClr val="accent4">
                    <a:lumMod val="20000"/>
                    <a:lumOff val="80000"/>
                  </a:schemeClr>
                </a:solidFill>
              </a:rPr>
              <a:t>Toy truck</a:t>
            </a:r>
          </a:p>
          <a:p>
            <a:pPr marL="342900" indent="-342900">
              <a:buFont typeface="+mj-lt"/>
              <a:buAutoNum type="arabicPeriod"/>
            </a:pPr>
            <a:r>
              <a:rPr lang="en-US" dirty="0">
                <a:solidFill>
                  <a:schemeClr val="accent4">
                    <a:lumMod val="20000"/>
                    <a:lumOff val="80000"/>
                  </a:schemeClr>
                </a:solidFill>
              </a:rPr>
              <a:t>Toy bicycle</a:t>
            </a:r>
          </a:p>
          <a:p>
            <a:pPr marL="342900" indent="-342900">
              <a:buFont typeface="+mj-lt"/>
              <a:buAutoNum type="arabicPeriod"/>
            </a:pPr>
            <a:r>
              <a:rPr lang="en-US" dirty="0">
                <a:solidFill>
                  <a:schemeClr val="accent4">
                    <a:lumMod val="20000"/>
                    <a:lumOff val="80000"/>
                  </a:schemeClr>
                </a:solidFill>
              </a:rPr>
              <a:t>Ladder </a:t>
            </a:r>
          </a:p>
          <a:p>
            <a:pPr marL="342900" indent="-342900">
              <a:buFont typeface="+mj-lt"/>
              <a:buAutoNum type="arabicPeriod"/>
            </a:pPr>
            <a:r>
              <a:rPr lang="en-US" dirty="0">
                <a:solidFill>
                  <a:schemeClr val="accent4">
                    <a:lumMod val="20000"/>
                    <a:lumOff val="80000"/>
                  </a:schemeClr>
                </a:solidFill>
              </a:rPr>
              <a:t>Metal clamp</a:t>
            </a:r>
          </a:p>
          <a:p>
            <a:pPr marL="342900" indent="-342900">
              <a:buFont typeface="+mj-lt"/>
              <a:buAutoNum type="arabicPeriod"/>
            </a:pPr>
            <a:r>
              <a:rPr lang="en-US" dirty="0">
                <a:solidFill>
                  <a:schemeClr val="accent4">
                    <a:lumMod val="20000"/>
                    <a:lumOff val="80000"/>
                  </a:schemeClr>
                </a:solidFill>
              </a:rPr>
              <a:t>Metal bucket</a:t>
            </a:r>
          </a:p>
          <a:p>
            <a:pPr marL="342900" indent="-342900">
              <a:buFont typeface="+mj-lt"/>
              <a:buAutoNum type="arabicPeriod"/>
            </a:pPr>
            <a:r>
              <a:rPr lang="en-US" dirty="0">
                <a:solidFill>
                  <a:schemeClr val="accent4">
                    <a:lumMod val="20000"/>
                    <a:lumOff val="80000"/>
                  </a:schemeClr>
                </a:solidFill>
              </a:rPr>
              <a:t>Door latch</a:t>
            </a:r>
          </a:p>
          <a:p>
            <a:pPr marL="342900" indent="-342900">
              <a:buFont typeface="+mj-lt"/>
              <a:buAutoNum type="arabicPeriod"/>
            </a:pPr>
            <a:r>
              <a:rPr lang="en-US" dirty="0">
                <a:solidFill>
                  <a:schemeClr val="accent4">
                    <a:lumMod val="20000"/>
                    <a:lumOff val="80000"/>
                  </a:schemeClr>
                </a:solidFill>
              </a:rPr>
              <a:t>Steel funnel</a:t>
            </a:r>
          </a:p>
          <a:p>
            <a:pPr marL="342900" indent="-342900">
              <a:buFont typeface="+mj-lt"/>
              <a:buAutoNum type="arabicPeriod"/>
            </a:pPr>
            <a:r>
              <a:rPr lang="en-US" dirty="0">
                <a:solidFill>
                  <a:schemeClr val="accent4">
                    <a:lumMod val="20000"/>
                    <a:lumOff val="80000"/>
                  </a:schemeClr>
                </a:solidFill>
              </a:rPr>
              <a:t>Metallic pen </a:t>
            </a:r>
          </a:p>
          <a:p>
            <a:pPr marL="342900" indent="-342900">
              <a:buFont typeface="+mj-lt"/>
              <a:buAutoNum type="arabicPeriod"/>
            </a:pPr>
            <a:r>
              <a:rPr lang="en-US" dirty="0">
                <a:solidFill>
                  <a:schemeClr val="accent4">
                    <a:lumMod val="20000"/>
                    <a:lumOff val="80000"/>
                  </a:schemeClr>
                </a:solidFill>
              </a:rPr>
              <a:t>Necklace </a:t>
            </a:r>
          </a:p>
          <a:p>
            <a:pPr marL="342900" indent="-342900">
              <a:buFont typeface="+mj-lt"/>
              <a:buAutoNum type="arabicPeriod"/>
            </a:pPr>
            <a:r>
              <a:rPr lang="en-US" dirty="0">
                <a:solidFill>
                  <a:schemeClr val="accent4">
                    <a:lumMod val="20000"/>
                    <a:lumOff val="80000"/>
                  </a:schemeClr>
                </a:solidFill>
              </a:rPr>
              <a:t>Knife </a:t>
            </a:r>
          </a:p>
        </p:txBody>
      </p:sp>
    </p:spTree>
    <p:extLst>
      <p:ext uri="{BB962C8B-B14F-4D97-AF65-F5344CB8AC3E}">
        <p14:creationId xmlns:p14="http://schemas.microsoft.com/office/powerpoint/2010/main" val="38016626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9">
            <a:extLst>
              <a:ext uri="{FF2B5EF4-FFF2-40B4-BE49-F238E27FC236}">
                <a16:creationId xmlns:a16="http://schemas.microsoft.com/office/drawing/2014/main" id="{690886CB-DFBA-4266-B1E6-0CD1F7FF8C7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211384" cy="6858000"/>
          </a:xfrm>
          <a:prstGeom prst="rect">
            <a:avLst/>
          </a:prstGeom>
        </p:spPr>
      </p:pic>
      <p:pic>
        <p:nvPicPr>
          <p:cNvPr id="6" name="Picture Placeholder 9" descr="Escalators">
            <a:extLst>
              <a:ext uri="{FF2B5EF4-FFF2-40B4-BE49-F238E27FC236}">
                <a16:creationId xmlns:a16="http://schemas.microsoft.com/office/drawing/2014/main" id="{15031B14-5B9A-4024-8725-082D135C8AEB}"/>
              </a:ext>
            </a:extLst>
          </p:cNvPr>
          <p:cNvPicPr>
            <a:picLocks noChangeAspect="1"/>
          </p:cNvPicPr>
          <p:nvPr/>
        </p:nvPicPr>
        <p:blipFill rotWithShape="1">
          <a:blip r:embed="rId4">
            <a:alphaModFix amt="60000"/>
          </a:blip>
          <a:srcRect t="6729" r="33992" b="40721"/>
          <a:stretch/>
        </p:blipFill>
        <p:spPr>
          <a:xfrm>
            <a:off x="-19384" y="0"/>
            <a:ext cx="12192001" cy="6858000"/>
          </a:xfrm>
          <a:prstGeom prst="rect">
            <a:avLst/>
          </a:prstGeom>
        </p:spPr>
      </p:pic>
      <p:sp>
        <p:nvSpPr>
          <p:cNvPr id="7" name="Title 4">
            <a:extLst>
              <a:ext uri="{FF2B5EF4-FFF2-40B4-BE49-F238E27FC236}">
                <a16:creationId xmlns:a16="http://schemas.microsoft.com/office/drawing/2014/main" id="{B4A808A6-D321-4700-B983-5BAD0D73208F}"/>
              </a:ext>
            </a:extLst>
          </p:cNvPr>
          <p:cNvSpPr>
            <a:spLocks noGrp="1"/>
          </p:cNvSpPr>
          <p:nvPr>
            <p:ph type="title"/>
          </p:nvPr>
        </p:nvSpPr>
        <p:spPr>
          <a:xfrm>
            <a:off x="452874" y="492760"/>
            <a:ext cx="7990840" cy="700115"/>
          </a:xfrm>
        </p:spPr>
        <p:txBody>
          <a:bodyPr/>
          <a:lstStyle/>
          <a:p>
            <a:pPr algn="l"/>
            <a:r>
              <a:rPr lang="en-US" u="sng" dirty="0">
                <a:solidFill>
                  <a:schemeClr val="bg1">
                    <a:lumMod val="85000"/>
                  </a:schemeClr>
                </a:solidFill>
              </a:rPr>
              <a:t>Pugh chart classification</a:t>
            </a:r>
          </a:p>
        </p:txBody>
      </p:sp>
      <p:graphicFrame>
        <p:nvGraphicFramePr>
          <p:cNvPr id="8" name="Table 8">
            <a:extLst>
              <a:ext uri="{FF2B5EF4-FFF2-40B4-BE49-F238E27FC236}">
                <a16:creationId xmlns:a16="http://schemas.microsoft.com/office/drawing/2014/main" id="{5EB10EFF-1E73-4CB3-81EE-76ADC371D6C4}"/>
              </a:ext>
            </a:extLst>
          </p:cNvPr>
          <p:cNvGraphicFramePr>
            <a:graphicFrameLocks noGrp="1"/>
          </p:cNvGraphicFramePr>
          <p:nvPr>
            <p:extLst>
              <p:ext uri="{D42A27DB-BD31-4B8C-83A1-F6EECF244321}">
                <p14:modId xmlns:p14="http://schemas.microsoft.com/office/powerpoint/2010/main" val="3312458788"/>
              </p:ext>
            </p:extLst>
          </p:nvPr>
        </p:nvGraphicFramePr>
        <p:xfrm>
          <a:off x="609600" y="1442721"/>
          <a:ext cx="7142481" cy="4997184"/>
        </p:xfrm>
        <a:graphic>
          <a:graphicData uri="http://schemas.openxmlformats.org/drawingml/2006/table">
            <a:tbl>
              <a:tblPr firstRow="1" bandRow="1">
                <a:tableStyleId>{6E25E649-3F16-4E02-A733-19D2CDBF48F0}</a:tableStyleId>
              </a:tblPr>
              <a:tblGrid>
                <a:gridCol w="2110733">
                  <a:extLst>
                    <a:ext uri="{9D8B030D-6E8A-4147-A177-3AD203B41FA5}">
                      <a16:colId xmlns:a16="http://schemas.microsoft.com/office/drawing/2014/main" val="383573359"/>
                    </a:ext>
                  </a:extLst>
                </a:gridCol>
                <a:gridCol w="490170">
                  <a:extLst>
                    <a:ext uri="{9D8B030D-6E8A-4147-A177-3AD203B41FA5}">
                      <a16:colId xmlns:a16="http://schemas.microsoft.com/office/drawing/2014/main" val="3602356928"/>
                    </a:ext>
                  </a:extLst>
                </a:gridCol>
                <a:gridCol w="450156">
                  <a:extLst>
                    <a:ext uri="{9D8B030D-6E8A-4147-A177-3AD203B41FA5}">
                      <a16:colId xmlns:a16="http://schemas.microsoft.com/office/drawing/2014/main" val="2200784368"/>
                    </a:ext>
                  </a:extLst>
                </a:gridCol>
                <a:gridCol w="480167">
                  <a:extLst>
                    <a:ext uri="{9D8B030D-6E8A-4147-A177-3AD203B41FA5}">
                      <a16:colId xmlns:a16="http://schemas.microsoft.com/office/drawing/2014/main" val="96552629"/>
                    </a:ext>
                  </a:extLst>
                </a:gridCol>
                <a:gridCol w="440153">
                  <a:extLst>
                    <a:ext uri="{9D8B030D-6E8A-4147-A177-3AD203B41FA5}">
                      <a16:colId xmlns:a16="http://schemas.microsoft.com/office/drawing/2014/main" val="1720676955"/>
                    </a:ext>
                  </a:extLst>
                </a:gridCol>
                <a:gridCol w="460160">
                  <a:extLst>
                    <a:ext uri="{9D8B030D-6E8A-4147-A177-3AD203B41FA5}">
                      <a16:colId xmlns:a16="http://schemas.microsoft.com/office/drawing/2014/main" val="4184130516"/>
                    </a:ext>
                  </a:extLst>
                </a:gridCol>
                <a:gridCol w="440153">
                  <a:extLst>
                    <a:ext uri="{9D8B030D-6E8A-4147-A177-3AD203B41FA5}">
                      <a16:colId xmlns:a16="http://schemas.microsoft.com/office/drawing/2014/main" val="681723058"/>
                    </a:ext>
                  </a:extLst>
                </a:gridCol>
                <a:gridCol w="440153">
                  <a:extLst>
                    <a:ext uri="{9D8B030D-6E8A-4147-A177-3AD203B41FA5}">
                      <a16:colId xmlns:a16="http://schemas.microsoft.com/office/drawing/2014/main" val="1143989344"/>
                    </a:ext>
                  </a:extLst>
                </a:gridCol>
                <a:gridCol w="430149">
                  <a:extLst>
                    <a:ext uri="{9D8B030D-6E8A-4147-A177-3AD203B41FA5}">
                      <a16:colId xmlns:a16="http://schemas.microsoft.com/office/drawing/2014/main" val="2907072059"/>
                    </a:ext>
                  </a:extLst>
                </a:gridCol>
                <a:gridCol w="440153">
                  <a:extLst>
                    <a:ext uri="{9D8B030D-6E8A-4147-A177-3AD203B41FA5}">
                      <a16:colId xmlns:a16="http://schemas.microsoft.com/office/drawing/2014/main" val="240919196"/>
                    </a:ext>
                  </a:extLst>
                </a:gridCol>
                <a:gridCol w="440153">
                  <a:extLst>
                    <a:ext uri="{9D8B030D-6E8A-4147-A177-3AD203B41FA5}">
                      <a16:colId xmlns:a16="http://schemas.microsoft.com/office/drawing/2014/main" val="1603408532"/>
                    </a:ext>
                  </a:extLst>
                </a:gridCol>
                <a:gridCol w="520181">
                  <a:extLst>
                    <a:ext uri="{9D8B030D-6E8A-4147-A177-3AD203B41FA5}">
                      <a16:colId xmlns:a16="http://schemas.microsoft.com/office/drawing/2014/main" val="2148001071"/>
                    </a:ext>
                  </a:extLst>
                </a:gridCol>
              </a:tblGrid>
              <a:tr h="709929">
                <a:tc>
                  <a:txBody>
                    <a:bodyPr/>
                    <a:lstStyle/>
                    <a:p>
                      <a:pPr algn="ctr"/>
                      <a:r>
                        <a:rPr lang="en-US" dirty="0"/>
                        <a:t>22/ENG/112</a:t>
                      </a:r>
                    </a:p>
                  </a:txBody>
                  <a:tcPr/>
                </a:tc>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699087028"/>
                  </a:ext>
                </a:extLst>
              </a:tr>
              <a:tr h="62965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5209368"/>
                  </a:ext>
                </a:extLst>
              </a:tr>
              <a:tr h="327945">
                <a:tc>
                  <a:txBody>
                    <a:bodyPr/>
                    <a:lstStyle/>
                    <a:p>
                      <a:r>
                        <a:rPr lang="en-US" dirty="0"/>
                        <a:t>Durability </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192780027"/>
                  </a:ext>
                </a:extLst>
              </a:tr>
              <a:tr h="327945">
                <a:tc>
                  <a:txBody>
                    <a:bodyPr/>
                    <a:lstStyle/>
                    <a:p>
                      <a:r>
                        <a:rPr lang="en-US" dirty="0"/>
                        <a:t>Cost </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966736168"/>
                  </a:ext>
                </a:extLst>
              </a:tr>
              <a:tr h="327945">
                <a:tc>
                  <a:txBody>
                    <a:bodyPr/>
                    <a:lstStyle/>
                    <a:p>
                      <a:r>
                        <a:rPr lang="en-US" dirty="0"/>
                        <a:t>Creativity </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522851590"/>
                  </a:ext>
                </a:extLst>
              </a:tr>
              <a:tr h="327945">
                <a:tc>
                  <a:txBody>
                    <a:bodyPr/>
                    <a:lstStyle/>
                    <a:p>
                      <a:r>
                        <a:rPr lang="en-US" dirty="0"/>
                        <a:t>Social impact </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extLst>
                  <a:ext uri="{0D108BD9-81ED-4DB2-BD59-A6C34878D82A}">
                    <a16:rowId xmlns:a16="http://schemas.microsoft.com/office/drawing/2014/main" val="2309232385"/>
                  </a:ext>
                </a:extLst>
              </a:tr>
              <a:tr h="327945">
                <a:tc>
                  <a:txBody>
                    <a:bodyPr/>
                    <a:lstStyle/>
                    <a:p>
                      <a:r>
                        <a:rPr lang="en-US" dirty="0"/>
                        <a:t>Feasibility </a:t>
                      </a:r>
                    </a:p>
                  </a:txBody>
                  <a:tcPr/>
                </a:tc>
                <a:tc>
                  <a:txBody>
                    <a:bodyPr/>
                    <a:lstStyle/>
                    <a:p>
                      <a:pPr algn="ct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675244253"/>
                  </a:ext>
                </a:extLst>
              </a:tr>
              <a:tr h="327945">
                <a:tc>
                  <a:txBody>
                    <a:bodyPr/>
                    <a:lstStyle/>
                    <a:p>
                      <a:r>
                        <a:rPr lang="en-US" dirty="0"/>
                        <a:t>Safety </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1043139019"/>
                  </a:ext>
                </a:extLst>
              </a:tr>
              <a:tr h="327945">
                <a:tc>
                  <a:txBody>
                    <a:bodyPr/>
                    <a:lstStyle/>
                    <a:p>
                      <a:r>
                        <a:rPr lang="en-US" dirty="0"/>
                        <a:t>+ </a:t>
                      </a:r>
                    </a:p>
                  </a:txBody>
                  <a:tcPr/>
                </a:tc>
                <a:tc>
                  <a:txBody>
                    <a:bodyPr/>
                    <a:lstStyle/>
                    <a:p>
                      <a:pPr algn="ctr"/>
                      <a:endParaRPr lang="en-US"/>
                    </a:p>
                  </a:txBody>
                  <a:tcPr/>
                </a:tc>
                <a:tc>
                  <a:txBody>
                    <a:bodyPr/>
                    <a:lstStyle/>
                    <a:p>
                      <a:pPr algn="ctr"/>
                      <a:r>
                        <a:rPr lang="en-US" dirty="0"/>
                        <a:t>4</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2830104572"/>
                  </a:ext>
                </a:extLst>
              </a:tr>
              <a:tr h="327945">
                <a:tc>
                  <a:txBody>
                    <a:bodyPr/>
                    <a:lstStyle/>
                    <a:p>
                      <a:r>
                        <a:rPr lang="en-US" dirty="0"/>
                        <a:t>0</a:t>
                      </a:r>
                    </a:p>
                  </a:txBody>
                  <a:tcPr/>
                </a:tc>
                <a:tc>
                  <a:txBody>
                    <a:bodyPr/>
                    <a:lstStyle/>
                    <a:p>
                      <a:pPr algn="ctr"/>
                      <a:endParaRPr lang="en-US"/>
                    </a:p>
                  </a:txBody>
                  <a:tcPr/>
                </a:tc>
                <a:tc>
                  <a:txBody>
                    <a:bodyPr/>
                    <a:lstStyle/>
                    <a:p>
                      <a:pPr algn="ctr"/>
                      <a:r>
                        <a:rPr lang="en-US" dirty="0"/>
                        <a:t>1</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048593080"/>
                  </a:ext>
                </a:extLst>
              </a:tr>
              <a:tr h="327945">
                <a:tc>
                  <a:txBody>
                    <a:bodyPr/>
                    <a:lstStyle/>
                    <a:p>
                      <a:r>
                        <a:rPr lang="en-US" dirty="0"/>
                        <a:t>-</a:t>
                      </a:r>
                    </a:p>
                  </a:txBody>
                  <a:tcPr/>
                </a:tc>
                <a:tc>
                  <a:txBody>
                    <a:bodyPr/>
                    <a:lstStyle/>
                    <a:p>
                      <a:pPr algn="ctr"/>
                      <a:endParaRPr lang="en-US"/>
                    </a:p>
                  </a:txBody>
                  <a:tcPr/>
                </a:tc>
                <a:tc>
                  <a:txBody>
                    <a:bodyPr/>
                    <a:lstStyle/>
                    <a:p>
                      <a:pPr algn="ctr"/>
                      <a:r>
                        <a:rPr lang="en-US" dirty="0"/>
                        <a:t>1</a:t>
                      </a:r>
                    </a:p>
                  </a:txBody>
                  <a:tcPr/>
                </a:tc>
                <a:tc>
                  <a:txBody>
                    <a:bodyPr/>
                    <a:lstStyle/>
                    <a:p>
                      <a:pPr algn="ctr"/>
                      <a:r>
                        <a:rPr lang="en-US" dirty="0"/>
                        <a:t>-</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-1</a:t>
                      </a:r>
                    </a:p>
                  </a:txBody>
                  <a:tcPr/>
                </a:tc>
                <a:extLst>
                  <a:ext uri="{0D108BD9-81ED-4DB2-BD59-A6C34878D82A}">
                    <a16:rowId xmlns:a16="http://schemas.microsoft.com/office/drawing/2014/main" val="1792113512"/>
                  </a:ext>
                </a:extLst>
              </a:tr>
              <a:tr h="327945">
                <a:tc>
                  <a:txBody>
                    <a:bodyPr/>
                    <a:lstStyle/>
                    <a:p>
                      <a:r>
                        <a:rPr lang="en-US" dirty="0"/>
                        <a:t>Total points </a:t>
                      </a:r>
                    </a:p>
                  </a:txBody>
                  <a:tcPr/>
                </a:tc>
                <a:tc>
                  <a:txBody>
                    <a:bodyPr/>
                    <a:lstStyle/>
                    <a:p>
                      <a:pPr algn="ctr"/>
                      <a:endParaRPr lang="en-US"/>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2877702590"/>
                  </a:ext>
                </a:extLst>
              </a:tr>
            </a:tbl>
          </a:graphicData>
        </a:graphic>
      </p:graphicFrame>
      <p:sp>
        <p:nvSpPr>
          <p:cNvPr id="11" name="TextBox 10">
            <a:extLst>
              <a:ext uri="{FF2B5EF4-FFF2-40B4-BE49-F238E27FC236}">
                <a16:creationId xmlns:a16="http://schemas.microsoft.com/office/drawing/2014/main" id="{68E3DD93-5BE1-4464-B512-138C1416178F}"/>
              </a:ext>
            </a:extLst>
          </p:cNvPr>
          <p:cNvSpPr txBox="1"/>
          <p:nvPr/>
        </p:nvSpPr>
        <p:spPr>
          <a:xfrm rot="16200000">
            <a:off x="2181590" y="1995771"/>
            <a:ext cx="1475433" cy="369332"/>
          </a:xfrm>
          <a:prstGeom prst="rect">
            <a:avLst/>
          </a:prstGeom>
          <a:noFill/>
        </p:spPr>
        <p:txBody>
          <a:bodyPr wrap="square" rtlCol="0">
            <a:spAutoFit/>
          </a:bodyPr>
          <a:lstStyle/>
          <a:p>
            <a:r>
              <a:rPr lang="en-US" dirty="0"/>
              <a:t>weight</a:t>
            </a:r>
          </a:p>
        </p:txBody>
      </p:sp>
      <p:graphicFrame>
        <p:nvGraphicFramePr>
          <p:cNvPr id="9" name="Diagram 8">
            <a:extLst>
              <a:ext uri="{FF2B5EF4-FFF2-40B4-BE49-F238E27FC236}">
                <a16:creationId xmlns:a16="http://schemas.microsoft.com/office/drawing/2014/main" id="{B2B78736-4317-4518-B7DD-65D8969C6C65}"/>
              </a:ext>
            </a:extLst>
          </p:cNvPr>
          <p:cNvGraphicFramePr/>
          <p:nvPr>
            <p:extLst>
              <p:ext uri="{D42A27DB-BD31-4B8C-83A1-F6EECF244321}">
                <p14:modId xmlns:p14="http://schemas.microsoft.com/office/powerpoint/2010/main" val="3303569849"/>
              </p:ext>
            </p:extLst>
          </p:nvPr>
        </p:nvGraphicFramePr>
        <p:xfrm>
          <a:off x="7968702" y="1110334"/>
          <a:ext cx="3613698" cy="52549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89620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666CD55-DD12-48CA-B932-DC43C69BED7A}"/>
              </a:ext>
            </a:extLst>
          </p:cNvPr>
          <p:cNvPicPr>
            <a:picLocks noGrp="1" noChangeAspect="1"/>
          </p:cNvPicPr>
          <p:nvPr>
            <p:ph sz="quarter" idx="10"/>
          </p:nvPr>
        </p:nvPicPr>
        <p:blipFill>
          <a:blip r:embed="rId2"/>
          <a:stretch>
            <a:fillRect/>
          </a:stretch>
        </p:blipFill>
        <p:spPr>
          <a:xfrm>
            <a:off x="4495800" y="2039938"/>
            <a:ext cx="3200400" cy="4114800"/>
          </a:xfrm>
        </p:spPr>
      </p:pic>
      <p:sp>
        <p:nvSpPr>
          <p:cNvPr id="3" name="Title 2">
            <a:extLst>
              <a:ext uri="{FF2B5EF4-FFF2-40B4-BE49-F238E27FC236}">
                <a16:creationId xmlns:a16="http://schemas.microsoft.com/office/drawing/2014/main" id="{DC54A9C8-01C6-4FF8-88BC-E2F78C825DEA}"/>
              </a:ext>
            </a:extLst>
          </p:cNvPr>
          <p:cNvSpPr>
            <a:spLocks noGrp="1"/>
          </p:cNvSpPr>
          <p:nvPr>
            <p:ph type="title"/>
          </p:nvPr>
        </p:nvSpPr>
        <p:spPr/>
        <p:txBody>
          <a:bodyPr/>
          <a:lstStyle/>
          <a:p>
            <a:endParaRPr lang="en-US"/>
          </a:p>
        </p:txBody>
      </p:sp>
      <p:pic>
        <p:nvPicPr>
          <p:cNvPr id="4" name="Content Placeholder 9">
            <a:extLst>
              <a:ext uri="{FF2B5EF4-FFF2-40B4-BE49-F238E27FC236}">
                <a16:creationId xmlns:a16="http://schemas.microsoft.com/office/drawing/2014/main" id="{6D2D8962-A14A-41DC-B8DC-3F636C07992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 y="0"/>
            <a:ext cx="12191998" cy="6858000"/>
          </a:xfrm>
          <a:prstGeom prst="rect">
            <a:avLst/>
          </a:prstGeom>
        </p:spPr>
      </p:pic>
      <p:pic>
        <p:nvPicPr>
          <p:cNvPr id="5" name="Picture Placeholder 9" descr="Escalators">
            <a:extLst>
              <a:ext uri="{FF2B5EF4-FFF2-40B4-BE49-F238E27FC236}">
                <a16:creationId xmlns:a16="http://schemas.microsoft.com/office/drawing/2014/main" id="{87E0F036-A995-47F1-87B5-3B140BA58676}"/>
              </a:ext>
            </a:extLst>
          </p:cNvPr>
          <p:cNvPicPr>
            <a:picLocks noChangeAspect="1"/>
          </p:cNvPicPr>
          <p:nvPr/>
        </p:nvPicPr>
        <p:blipFill rotWithShape="1">
          <a:blip r:embed="rId5">
            <a:alphaModFix amt="60000"/>
          </a:blip>
          <a:srcRect t="6729" r="33992" b="40721"/>
          <a:stretch/>
        </p:blipFill>
        <p:spPr>
          <a:xfrm>
            <a:off x="2" y="0"/>
            <a:ext cx="12191998" cy="6858000"/>
          </a:xfrm>
          <a:prstGeom prst="rect">
            <a:avLst/>
          </a:prstGeom>
        </p:spPr>
      </p:pic>
      <p:graphicFrame>
        <p:nvGraphicFramePr>
          <p:cNvPr id="6" name="Table 8">
            <a:extLst>
              <a:ext uri="{FF2B5EF4-FFF2-40B4-BE49-F238E27FC236}">
                <a16:creationId xmlns:a16="http://schemas.microsoft.com/office/drawing/2014/main" id="{CB021079-453D-41E7-B73C-E60E24A1F4AB}"/>
              </a:ext>
            </a:extLst>
          </p:cNvPr>
          <p:cNvGraphicFramePr>
            <a:graphicFrameLocks noGrp="1"/>
          </p:cNvGraphicFramePr>
          <p:nvPr>
            <p:extLst>
              <p:ext uri="{D42A27DB-BD31-4B8C-83A1-F6EECF244321}">
                <p14:modId xmlns:p14="http://schemas.microsoft.com/office/powerpoint/2010/main" val="2299851008"/>
              </p:ext>
            </p:extLst>
          </p:nvPr>
        </p:nvGraphicFramePr>
        <p:xfrm>
          <a:off x="579120" y="817078"/>
          <a:ext cx="7254240" cy="5223841"/>
        </p:xfrm>
        <a:graphic>
          <a:graphicData uri="http://schemas.openxmlformats.org/drawingml/2006/table">
            <a:tbl>
              <a:tblPr firstRow="1" bandRow="1">
                <a:tableStyleId>{6E25E649-3F16-4E02-A733-19D2CDBF48F0}</a:tableStyleId>
              </a:tblPr>
              <a:tblGrid>
                <a:gridCol w="2143760">
                  <a:extLst>
                    <a:ext uri="{9D8B030D-6E8A-4147-A177-3AD203B41FA5}">
                      <a16:colId xmlns:a16="http://schemas.microsoft.com/office/drawing/2014/main" val="383573359"/>
                    </a:ext>
                  </a:extLst>
                </a:gridCol>
                <a:gridCol w="497840">
                  <a:extLst>
                    <a:ext uri="{9D8B030D-6E8A-4147-A177-3AD203B41FA5}">
                      <a16:colId xmlns:a16="http://schemas.microsoft.com/office/drawing/2014/main" val="3602356928"/>
                    </a:ext>
                  </a:extLst>
                </a:gridCol>
                <a:gridCol w="457200">
                  <a:extLst>
                    <a:ext uri="{9D8B030D-6E8A-4147-A177-3AD203B41FA5}">
                      <a16:colId xmlns:a16="http://schemas.microsoft.com/office/drawing/2014/main" val="2200784368"/>
                    </a:ext>
                  </a:extLst>
                </a:gridCol>
                <a:gridCol w="487680">
                  <a:extLst>
                    <a:ext uri="{9D8B030D-6E8A-4147-A177-3AD203B41FA5}">
                      <a16:colId xmlns:a16="http://schemas.microsoft.com/office/drawing/2014/main" val="96552629"/>
                    </a:ext>
                  </a:extLst>
                </a:gridCol>
                <a:gridCol w="447040">
                  <a:extLst>
                    <a:ext uri="{9D8B030D-6E8A-4147-A177-3AD203B41FA5}">
                      <a16:colId xmlns:a16="http://schemas.microsoft.com/office/drawing/2014/main" val="1720676955"/>
                    </a:ext>
                  </a:extLst>
                </a:gridCol>
                <a:gridCol w="467360">
                  <a:extLst>
                    <a:ext uri="{9D8B030D-6E8A-4147-A177-3AD203B41FA5}">
                      <a16:colId xmlns:a16="http://schemas.microsoft.com/office/drawing/2014/main" val="4184130516"/>
                    </a:ext>
                  </a:extLst>
                </a:gridCol>
                <a:gridCol w="447040">
                  <a:extLst>
                    <a:ext uri="{9D8B030D-6E8A-4147-A177-3AD203B41FA5}">
                      <a16:colId xmlns:a16="http://schemas.microsoft.com/office/drawing/2014/main" val="681723058"/>
                    </a:ext>
                  </a:extLst>
                </a:gridCol>
                <a:gridCol w="447040">
                  <a:extLst>
                    <a:ext uri="{9D8B030D-6E8A-4147-A177-3AD203B41FA5}">
                      <a16:colId xmlns:a16="http://schemas.microsoft.com/office/drawing/2014/main" val="1143989344"/>
                    </a:ext>
                  </a:extLst>
                </a:gridCol>
                <a:gridCol w="436880">
                  <a:extLst>
                    <a:ext uri="{9D8B030D-6E8A-4147-A177-3AD203B41FA5}">
                      <a16:colId xmlns:a16="http://schemas.microsoft.com/office/drawing/2014/main" val="2907072059"/>
                    </a:ext>
                  </a:extLst>
                </a:gridCol>
                <a:gridCol w="447040">
                  <a:extLst>
                    <a:ext uri="{9D8B030D-6E8A-4147-A177-3AD203B41FA5}">
                      <a16:colId xmlns:a16="http://schemas.microsoft.com/office/drawing/2014/main" val="240919196"/>
                    </a:ext>
                  </a:extLst>
                </a:gridCol>
                <a:gridCol w="447040">
                  <a:extLst>
                    <a:ext uri="{9D8B030D-6E8A-4147-A177-3AD203B41FA5}">
                      <a16:colId xmlns:a16="http://schemas.microsoft.com/office/drawing/2014/main" val="1603408532"/>
                    </a:ext>
                  </a:extLst>
                </a:gridCol>
                <a:gridCol w="528320">
                  <a:extLst>
                    <a:ext uri="{9D8B030D-6E8A-4147-A177-3AD203B41FA5}">
                      <a16:colId xmlns:a16="http://schemas.microsoft.com/office/drawing/2014/main" val="2148001071"/>
                    </a:ext>
                  </a:extLst>
                </a:gridCol>
              </a:tblGrid>
              <a:tr h="863981">
                <a:tc>
                  <a:txBody>
                    <a:bodyPr/>
                    <a:lstStyle/>
                    <a:p>
                      <a:pPr algn="ctr"/>
                      <a:r>
                        <a:rPr lang="en-US" dirty="0"/>
                        <a:t>22/ENG/109</a:t>
                      </a:r>
                    </a:p>
                  </a:txBody>
                  <a:tcPr/>
                </a:tc>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699087028"/>
                  </a:ext>
                </a:extLst>
              </a:tr>
              <a:tr h="70226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5209368"/>
                  </a:ext>
                </a:extLst>
              </a:tr>
              <a:tr h="352392">
                <a:tc>
                  <a:txBody>
                    <a:bodyPr/>
                    <a:lstStyle/>
                    <a:p>
                      <a:r>
                        <a:rPr lang="en-US" dirty="0"/>
                        <a:t>Durability </a:t>
                      </a:r>
                    </a:p>
                  </a:txBody>
                  <a:tcPr/>
                </a:tc>
                <a:tc>
                  <a:txBody>
                    <a:bodyPr/>
                    <a:lstStyle/>
                    <a:p>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192780027"/>
                  </a:ext>
                </a:extLst>
              </a:tr>
              <a:tr h="352392">
                <a:tc>
                  <a:txBody>
                    <a:bodyPr/>
                    <a:lstStyle/>
                    <a:p>
                      <a:r>
                        <a:rPr lang="en-US" dirty="0"/>
                        <a:t>Cost </a:t>
                      </a:r>
                    </a:p>
                  </a:txBody>
                  <a:tcPr/>
                </a:tc>
                <a:tc>
                  <a:txBody>
                    <a:bodyPr/>
                    <a:lstStyle/>
                    <a:p>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966736168"/>
                  </a:ext>
                </a:extLst>
              </a:tr>
              <a:tr h="352392">
                <a:tc>
                  <a:txBody>
                    <a:bodyPr/>
                    <a:lstStyle/>
                    <a:p>
                      <a:r>
                        <a:rPr lang="en-US" dirty="0"/>
                        <a:t>Creativity </a:t>
                      </a:r>
                    </a:p>
                  </a:txBody>
                  <a:tcPr/>
                </a:tc>
                <a:tc>
                  <a:txBody>
                    <a:bodyPr/>
                    <a:lstStyle/>
                    <a:p>
                      <a:endParaRPr lang="en-US" dirty="0"/>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522851590"/>
                  </a:ext>
                </a:extLst>
              </a:tr>
              <a:tr h="352392">
                <a:tc>
                  <a:txBody>
                    <a:bodyPr/>
                    <a:lstStyle/>
                    <a:p>
                      <a:r>
                        <a:rPr lang="en-US" dirty="0"/>
                        <a:t>Social impact </a:t>
                      </a:r>
                    </a:p>
                  </a:txBody>
                  <a:tcPr/>
                </a:tc>
                <a:tc>
                  <a:txBody>
                    <a:bodyPr/>
                    <a:lstStyle/>
                    <a:p>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309232385"/>
                  </a:ext>
                </a:extLst>
              </a:tr>
              <a:tr h="352392">
                <a:tc>
                  <a:txBody>
                    <a:bodyPr/>
                    <a:lstStyle/>
                    <a:p>
                      <a:r>
                        <a:rPr lang="en-US" dirty="0"/>
                        <a:t>Feasibility </a:t>
                      </a:r>
                    </a:p>
                  </a:txBody>
                  <a:tcPr/>
                </a:tc>
                <a:tc>
                  <a:txBody>
                    <a:bodyPr/>
                    <a:lstStyle/>
                    <a:p>
                      <a:endParaRPr lang="en-US"/>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675244253"/>
                  </a:ext>
                </a:extLst>
              </a:tr>
              <a:tr h="352392">
                <a:tc>
                  <a:txBody>
                    <a:bodyPr/>
                    <a:lstStyle/>
                    <a:p>
                      <a:r>
                        <a:rPr lang="en-US" dirty="0"/>
                        <a:t>Safety </a:t>
                      </a:r>
                    </a:p>
                  </a:txBody>
                  <a:tcPr/>
                </a:tc>
                <a:tc>
                  <a:txBody>
                    <a:bodyPr/>
                    <a:lstStyle/>
                    <a:p>
                      <a:endParaRPr lang="en-US"/>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1043139019"/>
                  </a:ext>
                </a:extLst>
              </a:tr>
              <a:tr h="352392">
                <a:tc>
                  <a:txBody>
                    <a:bodyPr/>
                    <a:lstStyle/>
                    <a:p>
                      <a:r>
                        <a:rPr lang="en-US" dirty="0"/>
                        <a:t>+ </a:t>
                      </a:r>
                    </a:p>
                  </a:txBody>
                  <a:tcPr/>
                </a:tc>
                <a:tc>
                  <a:txBody>
                    <a:bodyPr/>
                    <a:lstStyle/>
                    <a:p>
                      <a:endParaRPr lang="en-US"/>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4</a:t>
                      </a:r>
                    </a:p>
                  </a:txBody>
                  <a:tcPr/>
                </a:tc>
                <a:extLst>
                  <a:ext uri="{0D108BD9-81ED-4DB2-BD59-A6C34878D82A}">
                    <a16:rowId xmlns:a16="http://schemas.microsoft.com/office/drawing/2014/main" val="2830104572"/>
                  </a:ext>
                </a:extLst>
              </a:tr>
              <a:tr h="352392">
                <a:tc>
                  <a:txBody>
                    <a:bodyPr/>
                    <a:lstStyle/>
                    <a:p>
                      <a:r>
                        <a:rPr lang="en-US" dirty="0"/>
                        <a:t>0</a:t>
                      </a:r>
                    </a:p>
                  </a:txBody>
                  <a:tcPr/>
                </a:tc>
                <a:tc>
                  <a:txBody>
                    <a:bodyPr/>
                    <a:lstStyle/>
                    <a:p>
                      <a:endParaRPr lang="en-US"/>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0</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2</a:t>
                      </a:r>
                    </a:p>
                  </a:txBody>
                  <a:tcPr/>
                </a:tc>
                <a:extLst>
                  <a:ext uri="{0D108BD9-81ED-4DB2-BD59-A6C34878D82A}">
                    <a16:rowId xmlns:a16="http://schemas.microsoft.com/office/drawing/2014/main" val="3048593080"/>
                  </a:ext>
                </a:extLst>
              </a:tr>
              <a:tr h="352392">
                <a:tc>
                  <a:txBody>
                    <a:bodyPr/>
                    <a:lstStyle/>
                    <a:p>
                      <a:r>
                        <a:rPr lang="en-US" dirty="0"/>
                        <a:t>-</a:t>
                      </a:r>
                    </a:p>
                  </a:txBody>
                  <a:tcPr/>
                </a:tc>
                <a:tc>
                  <a:txBody>
                    <a:bodyPr/>
                    <a:lstStyle/>
                    <a:p>
                      <a:endParaRPr lang="en-US"/>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792113512"/>
                  </a:ext>
                </a:extLst>
              </a:tr>
              <a:tr h="352392">
                <a:tc>
                  <a:txBody>
                    <a:bodyPr/>
                    <a:lstStyle/>
                    <a:p>
                      <a:r>
                        <a:rPr lang="en-US" dirty="0"/>
                        <a:t>Total points </a:t>
                      </a:r>
                    </a:p>
                  </a:txBody>
                  <a:tcPr/>
                </a:tc>
                <a:tc>
                  <a:txBody>
                    <a:bodyPr/>
                    <a:lstStyle/>
                    <a:p>
                      <a:endParaRPr lang="en-US"/>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4</a:t>
                      </a:r>
                    </a:p>
                  </a:txBody>
                  <a:tcPr/>
                </a:tc>
                <a:extLst>
                  <a:ext uri="{0D108BD9-81ED-4DB2-BD59-A6C34878D82A}">
                    <a16:rowId xmlns:a16="http://schemas.microsoft.com/office/drawing/2014/main" val="2877702590"/>
                  </a:ext>
                </a:extLst>
              </a:tr>
            </a:tbl>
          </a:graphicData>
        </a:graphic>
      </p:graphicFrame>
      <p:sp>
        <p:nvSpPr>
          <p:cNvPr id="7" name="TextBox 6">
            <a:extLst>
              <a:ext uri="{FF2B5EF4-FFF2-40B4-BE49-F238E27FC236}">
                <a16:creationId xmlns:a16="http://schemas.microsoft.com/office/drawing/2014/main" id="{0F633492-41F8-413D-B511-5DF72581E4BF}"/>
              </a:ext>
            </a:extLst>
          </p:cNvPr>
          <p:cNvSpPr txBox="1"/>
          <p:nvPr/>
        </p:nvSpPr>
        <p:spPr>
          <a:xfrm rot="16200000">
            <a:off x="2057056" y="1354573"/>
            <a:ext cx="1808480" cy="369332"/>
          </a:xfrm>
          <a:prstGeom prst="rect">
            <a:avLst/>
          </a:prstGeom>
          <a:noFill/>
        </p:spPr>
        <p:txBody>
          <a:bodyPr wrap="square" rtlCol="0">
            <a:spAutoFit/>
          </a:bodyPr>
          <a:lstStyle/>
          <a:p>
            <a:r>
              <a:rPr lang="en-US" dirty="0"/>
              <a:t>weight</a:t>
            </a:r>
          </a:p>
        </p:txBody>
      </p:sp>
      <p:graphicFrame>
        <p:nvGraphicFramePr>
          <p:cNvPr id="13" name="Diagram 12">
            <a:extLst>
              <a:ext uri="{FF2B5EF4-FFF2-40B4-BE49-F238E27FC236}">
                <a16:creationId xmlns:a16="http://schemas.microsoft.com/office/drawing/2014/main" id="{E7943DAA-072D-4E03-A9BF-D7705D7F782F}"/>
              </a:ext>
            </a:extLst>
          </p:cNvPr>
          <p:cNvGraphicFramePr/>
          <p:nvPr>
            <p:extLst>
              <p:ext uri="{D42A27DB-BD31-4B8C-83A1-F6EECF244321}">
                <p14:modId xmlns:p14="http://schemas.microsoft.com/office/powerpoint/2010/main" val="3151366477"/>
              </p:ext>
            </p:extLst>
          </p:nvPr>
        </p:nvGraphicFramePr>
        <p:xfrm>
          <a:off x="7964941" y="786013"/>
          <a:ext cx="3613698" cy="52549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10718854"/>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86FAD-75D8-424B-8BDF-0080F1B3ADC5}"/>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D54519FC-BD41-4A60-81CF-7265AC50BF47}"/>
              </a:ext>
            </a:extLst>
          </p:cNvPr>
          <p:cNvSpPr>
            <a:spLocks noGrp="1"/>
          </p:cNvSpPr>
          <p:nvPr>
            <p:ph type="title"/>
          </p:nvPr>
        </p:nvSpPr>
        <p:spPr/>
        <p:txBody>
          <a:bodyPr/>
          <a:lstStyle/>
          <a:p>
            <a:endParaRPr lang="en-US"/>
          </a:p>
        </p:txBody>
      </p:sp>
      <p:pic>
        <p:nvPicPr>
          <p:cNvPr id="4" name="Content Placeholder 9">
            <a:extLst>
              <a:ext uri="{FF2B5EF4-FFF2-40B4-BE49-F238E27FC236}">
                <a16:creationId xmlns:a16="http://schemas.microsoft.com/office/drawing/2014/main" id="{B6A6C7FB-7185-4B97-83A0-D6319DF5736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5" name="Picture Placeholder 9" descr="Escalators">
            <a:extLst>
              <a:ext uri="{FF2B5EF4-FFF2-40B4-BE49-F238E27FC236}">
                <a16:creationId xmlns:a16="http://schemas.microsoft.com/office/drawing/2014/main" id="{5DC322AA-F13B-4495-8A77-90F32BF919AC}"/>
              </a:ext>
            </a:extLst>
          </p:cNvPr>
          <p:cNvPicPr>
            <a:picLocks noChangeAspect="1"/>
          </p:cNvPicPr>
          <p:nvPr/>
        </p:nvPicPr>
        <p:blipFill rotWithShape="1">
          <a:blip r:embed="rId4">
            <a:alphaModFix amt="60000"/>
          </a:blip>
          <a:srcRect t="6729" r="33992" b="40721"/>
          <a:stretch/>
        </p:blipFill>
        <p:spPr>
          <a:xfrm>
            <a:off x="0" y="0"/>
            <a:ext cx="12192000" cy="6858000"/>
          </a:xfrm>
          <a:prstGeom prst="rect">
            <a:avLst/>
          </a:prstGeom>
        </p:spPr>
      </p:pic>
      <p:graphicFrame>
        <p:nvGraphicFramePr>
          <p:cNvPr id="6" name="Table 8">
            <a:extLst>
              <a:ext uri="{FF2B5EF4-FFF2-40B4-BE49-F238E27FC236}">
                <a16:creationId xmlns:a16="http://schemas.microsoft.com/office/drawing/2014/main" id="{A7CEF262-8303-49F1-A8E1-162404A38E18}"/>
              </a:ext>
            </a:extLst>
          </p:cNvPr>
          <p:cNvGraphicFramePr>
            <a:graphicFrameLocks noGrp="1"/>
          </p:cNvGraphicFramePr>
          <p:nvPr>
            <p:extLst>
              <p:ext uri="{D42A27DB-BD31-4B8C-83A1-F6EECF244321}">
                <p14:modId xmlns:p14="http://schemas.microsoft.com/office/powerpoint/2010/main" val="669844920"/>
              </p:ext>
            </p:extLst>
          </p:nvPr>
        </p:nvGraphicFramePr>
        <p:xfrm>
          <a:off x="579120" y="817078"/>
          <a:ext cx="7254240" cy="5223841"/>
        </p:xfrm>
        <a:graphic>
          <a:graphicData uri="http://schemas.openxmlformats.org/drawingml/2006/table">
            <a:tbl>
              <a:tblPr firstRow="1" bandRow="1">
                <a:tableStyleId>{6E25E649-3F16-4E02-A733-19D2CDBF48F0}</a:tableStyleId>
              </a:tblPr>
              <a:tblGrid>
                <a:gridCol w="2143760">
                  <a:extLst>
                    <a:ext uri="{9D8B030D-6E8A-4147-A177-3AD203B41FA5}">
                      <a16:colId xmlns:a16="http://schemas.microsoft.com/office/drawing/2014/main" val="383573359"/>
                    </a:ext>
                  </a:extLst>
                </a:gridCol>
                <a:gridCol w="497840">
                  <a:extLst>
                    <a:ext uri="{9D8B030D-6E8A-4147-A177-3AD203B41FA5}">
                      <a16:colId xmlns:a16="http://schemas.microsoft.com/office/drawing/2014/main" val="3602356928"/>
                    </a:ext>
                  </a:extLst>
                </a:gridCol>
                <a:gridCol w="457200">
                  <a:extLst>
                    <a:ext uri="{9D8B030D-6E8A-4147-A177-3AD203B41FA5}">
                      <a16:colId xmlns:a16="http://schemas.microsoft.com/office/drawing/2014/main" val="2200784368"/>
                    </a:ext>
                  </a:extLst>
                </a:gridCol>
                <a:gridCol w="487680">
                  <a:extLst>
                    <a:ext uri="{9D8B030D-6E8A-4147-A177-3AD203B41FA5}">
                      <a16:colId xmlns:a16="http://schemas.microsoft.com/office/drawing/2014/main" val="96552629"/>
                    </a:ext>
                  </a:extLst>
                </a:gridCol>
                <a:gridCol w="447040">
                  <a:extLst>
                    <a:ext uri="{9D8B030D-6E8A-4147-A177-3AD203B41FA5}">
                      <a16:colId xmlns:a16="http://schemas.microsoft.com/office/drawing/2014/main" val="1720676955"/>
                    </a:ext>
                  </a:extLst>
                </a:gridCol>
                <a:gridCol w="467360">
                  <a:extLst>
                    <a:ext uri="{9D8B030D-6E8A-4147-A177-3AD203B41FA5}">
                      <a16:colId xmlns:a16="http://schemas.microsoft.com/office/drawing/2014/main" val="4184130516"/>
                    </a:ext>
                  </a:extLst>
                </a:gridCol>
                <a:gridCol w="447040">
                  <a:extLst>
                    <a:ext uri="{9D8B030D-6E8A-4147-A177-3AD203B41FA5}">
                      <a16:colId xmlns:a16="http://schemas.microsoft.com/office/drawing/2014/main" val="681723058"/>
                    </a:ext>
                  </a:extLst>
                </a:gridCol>
                <a:gridCol w="447040">
                  <a:extLst>
                    <a:ext uri="{9D8B030D-6E8A-4147-A177-3AD203B41FA5}">
                      <a16:colId xmlns:a16="http://schemas.microsoft.com/office/drawing/2014/main" val="1143989344"/>
                    </a:ext>
                  </a:extLst>
                </a:gridCol>
                <a:gridCol w="436880">
                  <a:extLst>
                    <a:ext uri="{9D8B030D-6E8A-4147-A177-3AD203B41FA5}">
                      <a16:colId xmlns:a16="http://schemas.microsoft.com/office/drawing/2014/main" val="2907072059"/>
                    </a:ext>
                  </a:extLst>
                </a:gridCol>
                <a:gridCol w="447040">
                  <a:extLst>
                    <a:ext uri="{9D8B030D-6E8A-4147-A177-3AD203B41FA5}">
                      <a16:colId xmlns:a16="http://schemas.microsoft.com/office/drawing/2014/main" val="240919196"/>
                    </a:ext>
                  </a:extLst>
                </a:gridCol>
                <a:gridCol w="447040">
                  <a:extLst>
                    <a:ext uri="{9D8B030D-6E8A-4147-A177-3AD203B41FA5}">
                      <a16:colId xmlns:a16="http://schemas.microsoft.com/office/drawing/2014/main" val="1603408532"/>
                    </a:ext>
                  </a:extLst>
                </a:gridCol>
                <a:gridCol w="528320">
                  <a:extLst>
                    <a:ext uri="{9D8B030D-6E8A-4147-A177-3AD203B41FA5}">
                      <a16:colId xmlns:a16="http://schemas.microsoft.com/office/drawing/2014/main" val="2148001071"/>
                    </a:ext>
                  </a:extLst>
                </a:gridCol>
              </a:tblGrid>
              <a:tr h="863981">
                <a:tc>
                  <a:txBody>
                    <a:bodyPr/>
                    <a:lstStyle/>
                    <a:p>
                      <a:pPr algn="ctr"/>
                      <a:r>
                        <a:rPr lang="en-US" dirty="0"/>
                        <a:t>22/ENG/091</a:t>
                      </a:r>
                    </a:p>
                  </a:txBody>
                  <a:tcPr/>
                </a:tc>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699087028"/>
                  </a:ext>
                </a:extLst>
              </a:tr>
              <a:tr h="70226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5209368"/>
                  </a:ext>
                </a:extLst>
              </a:tr>
              <a:tr h="352392">
                <a:tc>
                  <a:txBody>
                    <a:bodyPr/>
                    <a:lstStyle/>
                    <a:p>
                      <a:r>
                        <a:rPr lang="en-US" dirty="0"/>
                        <a:t>Durability </a:t>
                      </a:r>
                    </a:p>
                  </a:txBody>
                  <a:tcPr/>
                </a:tc>
                <a:tc>
                  <a:txBody>
                    <a:bodyPr/>
                    <a:lstStyle/>
                    <a:p>
                      <a:endParaRPr lang="en-US" dirty="0"/>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4192780027"/>
                  </a:ext>
                </a:extLst>
              </a:tr>
              <a:tr h="352392">
                <a:tc>
                  <a:txBody>
                    <a:bodyPr/>
                    <a:lstStyle/>
                    <a:p>
                      <a:r>
                        <a:rPr lang="en-US" dirty="0"/>
                        <a:t>Cost </a:t>
                      </a:r>
                    </a:p>
                  </a:txBody>
                  <a:tcPr/>
                </a:tc>
                <a:tc>
                  <a:txBody>
                    <a:bodyPr/>
                    <a:lstStyle/>
                    <a:p>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966736168"/>
                  </a:ext>
                </a:extLst>
              </a:tr>
              <a:tr h="352392">
                <a:tc>
                  <a:txBody>
                    <a:bodyPr/>
                    <a:lstStyle/>
                    <a:p>
                      <a:r>
                        <a:rPr lang="en-US" dirty="0"/>
                        <a:t>Creativity </a:t>
                      </a:r>
                    </a:p>
                  </a:txBody>
                  <a:tcPr/>
                </a:tc>
                <a:tc>
                  <a:txBody>
                    <a:bodyPr/>
                    <a:lstStyle/>
                    <a:p>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522851590"/>
                  </a:ext>
                </a:extLst>
              </a:tr>
              <a:tr h="352392">
                <a:tc>
                  <a:txBody>
                    <a:bodyPr/>
                    <a:lstStyle/>
                    <a:p>
                      <a:r>
                        <a:rPr lang="en-US" dirty="0"/>
                        <a:t>Social impact </a:t>
                      </a:r>
                    </a:p>
                  </a:txBody>
                  <a:tcPr/>
                </a:tc>
                <a:tc>
                  <a:txBody>
                    <a:bodyPr/>
                    <a:lstStyle/>
                    <a:p>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2309232385"/>
                  </a:ext>
                </a:extLst>
              </a:tr>
              <a:tr h="352392">
                <a:tc>
                  <a:txBody>
                    <a:bodyPr/>
                    <a:lstStyle/>
                    <a:p>
                      <a:r>
                        <a:rPr lang="en-US" dirty="0"/>
                        <a:t>Feasibility </a:t>
                      </a:r>
                    </a:p>
                  </a:txBody>
                  <a:tcPr/>
                </a:tc>
                <a:tc>
                  <a:txBody>
                    <a:bodyPr/>
                    <a:lstStyle/>
                    <a:p>
                      <a:endParaRPr lang="en-US"/>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1675244253"/>
                  </a:ext>
                </a:extLst>
              </a:tr>
              <a:tr h="352392">
                <a:tc>
                  <a:txBody>
                    <a:bodyPr/>
                    <a:lstStyle/>
                    <a:p>
                      <a:r>
                        <a:rPr lang="en-US" dirty="0"/>
                        <a:t>Safety </a:t>
                      </a:r>
                    </a:p>
                  </a:txBody>
                  <a:tcPr/>
                </a:tc>
                <a:tc>
                  <a:txBody>
                    <a:bodyPr/>
                    <a:lstStyle/>
                    <a:p>
                      <a:endParaRPr lang="en-US"/>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43139019"/>
                  </a:ext>
                </a:extLst>
              </a:tr>
              <a:tr h="352392">
                <a:tc>
                  <a:txBody>
                    <a:bodyPr/>
                    <a:lstStyle/>
                    <a:p>
                      <a:r>
                        <a:rPr lang="en-US" dirty="0"/>
                        <a:t>+ </a:t>
                      </a:r>
                    </a:p>
                  </a:txBody>
                  <a:tcPr/>
                </a:tc>
                <a:tc>
                  <a:txBody>
                    <a:bodyPr/>
                    <a:lstStyle/>
                    <a:p>
                      <a:endParaRPr lang="en-US"/>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5</a:t>
                      </a:r>
                    </a:p>
                  </a:txBody>
                  <a:tcPr/>
                </a:tc>
                <a:extLst>
                  <a:ext uri="{0D108BD9-81ED-4DB2-BD59-A6C34878D82A}">
                    <a16:rowId xmlns:a16="http://schemas.microsoft.com/office/drawing/2014/main" val="2830104572"/>
                  </a:ext>
                </a:extLst>
              </a:tr>
              <a:tr h="352392">
                <a:tc>
                  <a:txBody>
                    <a:bodyPr/>
                    <a:lstStyle/>
                    <a:p>
                      <a:r>
                        <a:rPr lang="en-US" dirty="0"/>
                        <a:t>0</a:t>
                      </a:r>
                    </a:p>
                  </a:txBody>
                  <a:tcPr/>
                </a:tc>
                <a:tc>
                  <a:txBody>
                    <a:bodyPr/>
                    <a:lstStyle/>
                    <a:p>
                      <a:endParaRPr lang="en-US"/>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extLst>
                  <a:ext uri="{0D108BD9-81ED-4DB2-BD59-A6C34878D82A}">
                    <a16:rowId xmlns:a16="http://schemas.microsoft.com/office/drawing/2014/main" val="3048593080"/>
                  </a:ext>
                </a:extLst>
              </a:tr>
              <a:tr h="352392">
                <a:tc>
                  <a:txBody>
                    <a:bodyPr/>
                    <a:lstStyle/>
                    <a:p>
                      <a:r>
                        <a:rPr lang="en-US" dirty="0"/>
                        <a:t>-</a:t>
                      </a:r>
                    </a:p>
                  </a:txBody>
                  <a:tcPr/>
                </a:tc>
                <a:tc>
                  <a:txBody>
                    <a:bodyPr/>
                    <a:lstStyle/>
                    <a:p>
                      <a:endParaRPr lang="en-US"/>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a:t>
                      </a:r>
                    </a:p>
                  </a:txBody>
                  <a:tcPr/>
                </a:tc>
                <a:extLst>
                  <a:ext uri="{0D108BD9-81ED-4DB2-BD59-A6C34878D82A}">
                    <a16:rowId xmlns:a16="http://schemas.microsoft.com/office/drawing/2014/main" val="1792113512"/>
                  </a:ext>
                </a:extLst>
              </a:tr>
              <a:tr h="352392">
                <a:tc>
                  <a:txBody>
                    <a:bodyPr/>
                    <a:lstStyle/>
                    <a:p>
                      <a:r>
                        <a:rPr lang="en-US" dirty="0"/>
                        <a:t>Total points </a:t>
                      </a:r>
                    </a:p>
                  </a:txBody>
                  <a:tcPr/>
                </a:tc>
                <a:tc>
                  <a:txBody>
                    <a:bodyPr/>
                    <a:lstStyle/>
                    <a:p>
                      <a:endParaRPr lang="en-US"/>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5</a:t>
                      </a:r>
                    </a:p>
                  </a:txBody>
                  <a:tcPr/>
                </a:tc>
                <a:extLst>
                  <a:ext uri="{0D108BD9-81ED-4DB2-BD59-A6C34878D82A}">
                    <a16:rowId xmlns:a16="http://schemas.microsoft.com/office/drawing/2014/main" val="2877702590"/>
                  </a:ext>
                </a:extLst>
              </a:tr>
            </a:tbl>
          </a:graphicData>
        </a:graphic>
      </p:graphicFrame>
      <p:sp>
        <p:nvSpPr>
          <p:cNvPr id="7" name="TextBox 6">
            <a:extLst>
              <a:ext uri="{FF2B5EF4-FFF2-40B4-BE49-F238E27FC236}">
                <a16:creationId xmlns:a16="http://schemas.microsoft.com/office/drawing/2014/main" id="{B1D502DB-CD82-4E79-88B2-0AD45272F6F4}"/>
              </a:ext>
            </a:extLst>
          </p:cNvPr>
          <p:cNvSpPr txBox="1"/>
          <p:nvPr/>
        </p:nvSpPr>
        <p:spPr>
          <a:xfrm rot="16200000">
            <a:off x="2057056" y="1354573"/>
            <a:ext cx="1808480" cy="369332"/>
          </a:xfrm>
          <a:prstGeom prst="rect">
            <a:avLst/>
          </a:prstGeom>
          <a:noFill/>
        </p:spPr>
        <p:txBody>
          <a:bodyPr wrap="square" rtlCol="0">
            <a:spAutoFit/>
          </a:bodyPr>
          <a:lstStyle/>
          <a:p>
            <a:r>
              <a:rPr lang="en-US" dirty="0"/>
              <a:t>weight</a:t>
            </a:r>
          </a:p>
        </p:txBody>
      </p:sp>
      <p:graphicFrame>
        <p:nvGraphicFramePr>
          <p:cNvPr id="8" name="Diagram 7">
            <a:extLst>
              <a:ext uri="{FF2B5EF4-FFF2-40B4-BE49-F238E27FC236}">
                <a16:creationId xmlns:a16="http://schemas.microsoft.com/office/drawing/2014/main" id="{5BCB2ACE-FDC7-491A-8E4C-2BCBE0949705}"/>
              </a:ext>
            </a:extLst>
          </p:cNvPr>
          <p:cNvGraphicFramePr/>
          <p:nvPr>
            <p:extLst>
              <p:ext uri="{D42A27DB-BD31-4B8C-83A1-F6EECF244321}">
                <p14:modId xmlns:p14="http://schemas.microsoft.com/office/powerpoint/2010/main" val="520603309"/>
              </p:ext>
            </p:extLst>
          </p:nvPr>
        </p:nvGraphicFramePr>
        <p:xfrm>
          <a:off x="7964941" y="786013"/>
          <a:ext cx="3613698" cy="52549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905291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E81658-4F1D-442C-A970-D6CF1C46F280}"/>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4EDBB84D-E06F-4DE3-B8F8-D2A1EFABFC64}"/>
              </a:ext>
            </a:extLst>
          </p:cNvPr>
          <p:cNvSpPr>
            <a:spLocks noGrp="1"/>
          </p:cNvSpPr>
          <p:nvPr>
            <p:ph type="title"/>
          </p:nvPr>
        </p:nvSpPr>
        <p:spPr/>
        <p:txBody>
          <a:bodyPr/>
          <a:lstStyle/>
          <a:p>
            <a:endParaRPr lang="en-US"/>
          </a:p>
        </p:txBody>
      </p:sp>
      <p:pic>
        <p:nvPicPr>
          <p:cNvPr id="4" name="Content Placeholder 9">
            <a:extLst>
              <a:ext uri="{FF2B5EF4-FFF2-40B4-BE49-F238E27FC236}">
                <a16:creationId xmlns:a16="http://schemas.microsoft.com/office/drawing/2014/main" id="{83D1AD60-EA78-40F3-8B50-F5B241F9C1F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5" name="Picture Placeholder 9" descr="Escalators">
            <a:extLst>
              <a:ext uri="{FF2B5EF4-FFF2-40B4-BE49-F238E27FC236}">
                <a16:creationId xmlns:a16="http://schemas.microsoft.com/office/drawing/2014/main" id="{3BCA0E5F-D672-4B3E-99DB-0A4C4C5136C3}"/>
              </a:ext>
            </a:extLst>
          </p:cNvPr>
          <p:cNvPicPr>
            <a:picLocks noChangeAspect="1"/>
          </p:cNvPicPr>
          <p:nvPr/>
        </p:nvPicPr>
        <p:blipFill rotWithShape="1">
          <a:blip r:embed="rId4">
            <a:alphaModFix amt="60000"/>
          </a:blip>
          <a:srcRect t="6729" r="33992" b="40721"/>
          <a:stretch/>
        </p:blipFill>
        <p:spPr>
          <a:xfrm>
            <a:off x="0" y="0"/>
            <a:ext cx="12192000" cy="6858000"/>
          </a:xfrm>
          <a:prstGeom prst="rect">
            <a:avLst/>
          </a:prstGeom>
        </p:spPr>
      </p:pic>
      <p:graphicFrame>
        <p:nvGraphicFramePr>
          <p:cNvPr id="6" name="Table 8">
            <a:extLst>
              <a:ext uri="{FF2B5EF4-FFF2-40B4-BE49-F238E27FC236}">
                <a16:creationId xmlns:a16="http://schemas.microsoft.com/office/drawing/2014/main" id="{CEC10098-FCB5-49CD-859D-B95CF604DCE9}"/>
              </a:ext>
            </a:extLst>
          </p:cNvPr>
          <p:cNvGraphicFramePr>
            <a:graphicFrameLocks noGrp="1"/>
          </p:cNvGraphicFramePr>
          <p:nvPr>
            <p:extLst>
              <p:ext uri="{D42A27DB-BD31-4B8C-83A1-F6EECF244321}">
                <p14:modId xmlns:p14="http://schemas.microsoft.com/office/powerpoint/2010/main" val="436105477"/>
              </p:ext>
            </p:extLst>
          </p:nvPr>
        </p:nvGraphicFramePr>
        <p:xfrm>
          <a:off x="579120" y="817078"/>
          <a:ext cx="7254240" cy="5223841"/>
        </p:xfrm>
        <a:graphic>
          <a:graphicData uri="http://schemas.openxmlformats.org/drawingml/2006/table">
            <a:tbl>
              <a:tblPr firstRow="1" bandRow="1">
                <a:tableStyleId>{6E25E649-3F16-4E02-A733-19D2CDBF48F0}</a:tableStyleId>
              </a:tblPr>
              <a:tblGrid>
                <a:gridCol w="2143760">
                  <a:extLst>
                    <a:ext uri="{9D8B030D-6E8A-4147-A177-3AD203B41FA5}">
                      <a16:colId xmlns:a16="http://schemas.microsoft.com/office/drawing/2014/main" val="383573359"/>
                    </a:ext>
                  </a:extLst>
                </a:gridCol>
                <a:gridCol w="497840">
                  <a:extLst>
                    <a:ext uri="{9D8B030D-6E8A-4147-A177-3AD203B41FA5}">
                      <a16:colId xmlns:a16="http://schemas.microsoft.com/office/drawing/2014/main" val="3602356928"/>
                    </a:ext>
                  </a:extLst>
                </a:gridCol>
                <a:gridCol w="457200">
                  <a:extLst>
                    <a:ext uri="{9D8B030D-6E8A-4147-A177-3AD203B41FA5}">
                      <a16:colId xmlns:a16="http://schemas.microsoft.com/office/drawing/2014/main" val="2200784368"/>
                    </a:ext>
                  </a:extLst>
                </a:gridCol>
                <a:gridCol w="487680">
                  <a:extLst>
                    <a:ext uri="{9D8B030D-6E8A-4147-A177-3AD203B41FA5}">
                      <a16:colId xmlns:a16="http://schemas.microsoft.com/office/drawing/2014/main" val="96552629"/>
                    </a:ext>
                  </a:extLst>
                </a:gridCol>
                <a:gridCol w="447040">
                  <a:extLst>
                    <a:ext uri="{9D8B030D-6E8A-4147-A177-3AD203B41FA5}">
                      <a16:colId xmlns:a16="http://schemas.microsoft.com/office/drawing/2014/main" val="1720676955"/>
                    </a:ext>
                  </a:extLst>
                </a:gridCol>
                <a:gridCol w="467360">
                  <a:extLst>
                    <a:ext uri="{9D8B030D-6E8A-4147-A177-3AD203B41FA5}">
                      <a16:colId xmlns:a16="http://schemas.microsoft.com/office/drawing/2014/main" val="4184130516"/>
                    </a:ext>
                  </a:extLst>
                </a:gridCol>
                <a:gridCol w="447040">
                  <a:extLst>
                    <a:ext uri="{9D8B030D-6E8A-4147-A177-3AD203B41FA5}">
                      <a16:colId xmlns:a16="http://schemas.microsoft.com/office/drawing/2014/main" val="681723058"/>
                    </a:ext>
                  </a:extLst>
                </a:gridCol>
                <a:gridCol w="447040">
                  <a:extLst>
                    <a:ext uri="{9D8B030D-6E8A-4147-A177-3AD203B41FA5}">
                      <a16:colId xmlns:a16="http://schemas.microsoft.com/office/drawing/2014/main" val="1143989344"/>
                    </a:ext>
                  </a:extLst>
                </a:gridCol>
                <a:gridCol w="436880">
                  <a:extLst>
                    <a:ext uri="{9D8B030D-6E8A-4147-A177-3AD203B41FA5}">
                      <a16:colId xmlns:a16="http://schemas.microsoft.com/office/drawing/2014/main" val="2907072059"/>
                    </a:ext>
                  </a:extLst>
                </a:gridCol>
                <a:gridCol w="447040">
                  <a:extLst>
                    <a:ext uri="{9D8B030D-6E8A-4147-A177-3AD203B41FA5}">
                      <a16:colId xmlns:a16="http://schemas.microsoft.com/office/drawing/2014/main" val="240919196"/>
                    </a:ext>
                  </a:extLst>
                </a:gridCol>
                <a:gridCol w="447040">
                  <a:extLst>
                    <a:ext uri="{9D8B030D-6E8A-4147-A177-3AD203B41FA5}">
                      <a16:colId xmlns:a16="http://schemas.microsoft.com/office/drawing/2014/main" val="1603408532"/>
                    </a:ext>
                  </a:extLst>
                </a:gridCol>
                <a:gridCol w="528320">
                  <a:extLst>
                    <a:ext uri="{9D8B030D-6E8A-4147-A177-3AD203B41FA5}">
                      <a16:colId xmlns:a16="http://schemas.microsoft.com/office/drawing/2014/main" val="2148001071"/>
                    </a:ext>
                  </a:extLst>
                </a:gridCol>
              </a:tblGrid>
              <a:tr h="863981">
                <a:tc>
                  <a:txBody>
                    <a:bodyPr/>
                    <a:lstStyle/>
                    <a:p>
                      <a:pPr algn="ctr"/>
                      <a:r>
                        <a:rPr lang="en-US" dirty="0"/>
                        <a:t>22/ENG/134</a:t>
                      </a:r>
                    </a:p>
                  </a:txBody>
                  <a:tcPr/>
                </a:tc>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extLst>
                  <a:ext uri="{0D108BD9-81ED-4DB2-BD59-A6C34878D82A}">
                    <a16:rowId xmlns:a16="http://schemas.microsoft.com/office/drawing/2014/main" val="1699087028"/>
                  </a:ext>
                </a:extLst>
              </a:tr>
              <a:tr h="70226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5209368"/>
                  </a:ext>
                </a:extLst>
              </a:tr>
              <a:tr h="352392">
                <a:tc>
                  <a:txBody>
                    <a:bodyPr/>
                    <a:lstStyle/>
                    <a:p>
                      <a:r>
                        <a:rPr lang="en-US" dirty="0"/>
                        <a:t>Durability </a:t>
                      </a:r>
                    </a:p>
                  </a:txBody>
                  <a:tcPr/>
                </a:tc>
                <a:tc>
                  <a:txBody>
                    <a:bodyPr/>
                    <a:lstStyle/>
                    <a:p>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pPr algn="ctr"/>
                      <a:r>
                        <a:rPr lang="en-US" dirty="0"/>
                        <a:t>0  </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4192780027"/>
                  </a:ext>
                </a:extLst>
              </a:tr>
              <a:tr h="352392">
                <a:tc>
                  <a:txBody>
                    <a:bodyPr/>
                    <a:lstStyle/>
                    <a:p>
                      <a:r>
                        <a:rPr lang="en-US" dirty="0"/>
                        <a:t>Cost </a:t>
                      </a:r>
                    </a:p>
                  </a:txBody>
                  <a:tcPr/>
                </a:tc>
                <a:tc>
                  <a:txBody>
                    <a:bodyPr/>
                    <a:lstStyle/>
                    <a:p>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966736168"/>
                  </a:ext>
                </a:extLst>
              </a:tr>
              <a:tr h="352392">
                <a:tc>
                  <a:txBody>
                    <a:bodyPr/>
                    <a:lstStyle/>
                    <a:p>
                      <a:r>
                        <a:rPr lang="en-US" dirty="0"/>
                        <a:t>Creativity </a:t>
                      </a:r>
                    </a:p>
                  </a:txBody>
                  <a:tcPr/>
                </a:tc>
                <a:tc>
                  <a:txBody>
                    <a:bodyPr/>
                    <a:lstStyle/>
                    <a:p>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0</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1522851590"/>
                  </a:ext>
                </a:extLst>
              </a:tr>
              <a:tr h="352392">
                <a:tc>
                  <a:txBody>
                    <a:bodyPr/>
                    <a:lstStyle/>
                    <a:p>
                      <a:r>
                        <a:rPr lang="en-US" dirty="0"/>
                        <a:t>Social impact </a:t>
                      </a:r>
                    </a:p>
                  </a:txBody>
                  <a:tcPr/>
                </a:tc>
                <a:tc>
                  <a:txBody>
                    <a:bodyPr/>
                    <a:lstStyle/>
                    <a:p>
                      <a:endParaRPr lang="en-US" dirty="0"/>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extLst>
                  <a:ext uri="{0D108BD9-81ED-4DB2-BD59-A6C34878D82A}">
                    <a16:rowId xmlns:a16="http://schemas.microsoft.com/office/drawing/2014/main" val="2309232385"/>
                  </a:ext>
                </a:extLst>
              </a:tr>
              <a:tr h="352392">
                <a:tc>
                  <a:txBody>
                    <a:bodyPr/>
                    <a:lstStyle/>
                    <a:p>
                      <a:r>
                        <a:rPr lang="en-US" dirty="0"/>
                        <a:t>Feasibility </a:t>
                      </a:r>
                    </a:p>
                  </a:txBody>
                  <a:tcPr/>
                </a:tc>
                <a:tc>
                  <a:txBody>
                    <a:bodyPr/>
                    <a:lstStyle/>
                    <a:p>
                      <a:endParaRPr lang="en-US"/>
                    </a:p>
                  </a:txBody>
                  <a:tcPr/>
                </a:tc>
                <a:tc>
                  <a:txBody>
                    <a:bodyPr/>
                    <a:lstStyle/>
                    <a:p>
                      <a:r>
                        <a:rPr lang="en-US" dirty="0"/>
                        <a:t>0</a:t>
                      </a:r>
                    </a:p>
                  </a:txBody>
                  <a:tcPr/>
                </a:tc>
                <a:tc>
                  <a:txBody>
                    <a:bodyPr/>
                    <a:lstStyle/>
                    <a:p>
                      <a:r>
                        <a:rPr lang="en-US" dirty="0"/>
                        <a:t>0</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675244253"/>
                  </a:ext>
                </a:extLst>
              </a:tr>
              <a:tr h="352392">
                <a:tc>
                  <a:txBody>
                    <a:bodyPr/>
                    <a:lstStyle/>
                    <a:p>
                      <a:r>
                        <a:rPr lang="en-US" dirty="0"/>
                        <a:t>Safety </a:t>
                      </a:r>
                    </a:p>
                  </a:txBody>
                  <a:tcPr/>
                </a:tc>
                <a:tc>
                  <a:txBody>
                    <a:bodyPr/>
                    <a:lstStyle/>
                    <a:p>
                      <a:endParaRPr lang="en-US"/>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0</a:t>
                      </a:r>
                    </a:p>
                  </a:txBody>
                  <a:tcPr/>
                </a:tc>
                <a:extLst>
                  <a:ext uri="{0D108BD9-81ED-4DB2-BD59-A6C34878D82A}">
                    <a16:rowId xmlns:a16="http://schemas.microsoft.com/office/drawing/2014/main" val="1043139019"/>
                  </a:ext>
                </a:extLst>
              </a:tr>
              <a:tr h="352392">
                <a:tc>
                  <a:txBody>
                    <a:bodyPr/>
                    <a:lstStyle/>
                    <a:p>
                      <a:r>
                        <a:rPr lang="en-US" dirty="0"/>
                        <a:t>+ </a:t>
                      </a:r>
                    </a:p>
                  </a:txBody>
                  <a:tcPr/>
                </a:tc>
                <a:tc>
                  <a:txBody>
                    <a:bodyPr/>
                    <a:lstStyle/>
                    <a:p>
                      <a:endParaRPr lang="en-US"/>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2830104572"/>
                  </a:ext>
                </a:extLst>
              </a:tr>
              <a:tr h="352392">
                <a:tc>
                  <a:txBody>
                    <a:bodyPr/>
                    <a:lstStyle/>
                    <a:p>
                      <a:r>
                        <a:rPr lang="en-US" dirty="0"/>
                        <a:t>0</a:t>
                      </a:r>
                    </a:p>
                  </a:txBody>
                  <a:tcPr/>
                </a:tc>
                <a:tc>
                  <a:txBody>
                    <a:bodyPr/>
                    <a:lstStyle/>
                    <a:p>
                      <a:endParaRPr lang="en-US"/>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a:t>
                      </a:r>
                    </a:p>
                  </a:txBody>
                  <a:tcPr/>
                </a:tc>
                <a:tc>
                  <a:txBody>
                    <a:bodyPr/>
                    <a:lstStyle/>
                    <a:p>
                      <a:r>
                        <a:rPr lang="en-US" dirty="0"/>
                        <a:t>-</a:t>
                      </a:r>
                    </a:p>
                  </a:txBody>
                  <a:tcPr/>
                </a:tc>
                <a:tc>
                  <a:txBody>
                    <a:bodyPr/>
                    <a:lstStyle/>
                    <a:p>
                      <a:r>
                        <a:rPr lang="en-US" dirty="0"/>
                        <a:t>1</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3048593080"/>
                  </a:ext>
                </a:extLst>
              </a:tr>
              <a:tr h="352392">
                <a:tc>
                  <a:txBody>
                    <a:bodyPr/>
                    <a:lstStyle/>
                    <a:p>
                      <a:r>
                        <a:rPr lang="en-US" dirty="0"/>
                        <a:t>-</a:t>
                      </a:r>
                    </a:p>
                  </a:txBody>
                  <a:tcPr/>
                </a:tc>
                <a:tc>
                  <a:txBody>
                    <a:bodyPr/>
                    <a:lstStyle/>
                    <a:p>
                      <a:endParaRPr lang="en-US"/>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pPr algn="ctr"/>
                      <a:r>
                        <a:rPr lang="en-US" dirty="0"/>
                        <a:t>-</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2</a:t>
                      </a:r>
                    </a:p>
                  </a:txBody>
                  <a:tcPr/>
                </a:tc>
                <a:extLst>
                  <a:ext uri="{0D108BD9-81ED-4DB2-BD59-A6C34878D82A}">
                    <a16:rowId xmlns:a16="http://schemas.microsoft.com/office/drawing/2014/main" val="1792113512"/>
                  </a:ext>
                </a:extLst>
              </a:tr>
              <a:tr h="352392">
                <a:tc>
                  <a:txBody>
                    <a:bodyPr/>
                    <a:lstStyle/>
                    <a:p>
                      <a:r>
                        <a:rPr lang="en-US" dirty="0"/>
                        <a:t>Total points </a:t>
                      </a:r>
                    </a:p>
                  </a:txBody>
                  <a:tcPr/>
                </a:tc>
                <a:tc>
                  <a:txBody>
                    <a:bodyPr/>
                    <a:lstStyle/>
                    <a:p>
                      <a:endParaRPr lang="en-US"/>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4</a:t>
                      </a:r>
                    </a:p>
                  </a:txBody>
                  <a:tcPr/>
                </a:tc>
                <a:tc>
                  <a:txBody>
                    <a:bodyPr/>
                    <a:lstStyle/>
                    <a:p>
                      <a:r>
                        <a:rPr lang="en-US" dirty="0"/>
                        <a:t>4</a:t>
                      </a:r>
                    </a:p>
                  </a:txBody>
                  <a:tcPr/>
                </a:tc>
                <a:tc>
                  <a:txBody>
                    <a:bodyPr/>
                    <a:lstStyle/>
                    <a:p>
                      <a:r>
                        <a:rPr lang="en-US" dirty="0"/>
                        <a:t>3</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77702590"/>
                  </a:ext>
                </a:extLst>
              </a:tr>
            </a:tbl>
          </a:graphicData>
        </a:graphic>
      </p:graphicFrame>
      <p:sp>
        <p:nvSpPr>
          <p:cNvPr id="7" name="TextBox 6">
            <a:extLst>
              <a:ext uri="{FF2B5EF4-FFF2-40B4-BE49-F238E27FC236}">
                <a16:creationId xmlns:a16="http://schemas.microsoft.com/office/drawing/2014/main" id="{19315B51-5F72-4579-AD53-81C65F977ABC}"/>
              </a:ext>
            </a:extLst>
          </p:cNvPr>
          <p:cNvSpPr txBox="1"/>
          <p:nvPr/>
        </p:nvSpPr>
        <p:spPr>
          <a:xfrm rot="16200000">
            <a:off x="2057056" y="1354573"/>
            <a:ext cx="1808480" cy="369332"/>
          </a:xfrm>
          <a:prstGeom prst="rect">
            <a:avLst/>
          </a:prstGeom>
          <a:noFill/>
        </p:spPr>
        <p:txBody>
          <a:bodyPr wrap="square" rtlCol="0">
            <a:spAutoFit/>
          </a:bodyPr>
          <a:lstStyle/>
          <a:p>
            <a:r>
              <a:rPr lang="en-US" dirty="0"/>
              <a:t>weight</a:t>
            </a:r>
          </a:p>
        </p:txBody>
      </p:sp>
      <p:graphicFrame>
        <p:nvGraphicFramePr>
          <p:cNvPr id="8" name="Diagram 7">
            <a:extLst>
              <a:ext uri="{FF2B5EF4-FFF2-40B4-BE49-F238E27FC236}">
                <a16:creationId xmlns:a16="http://schemas.microsoft.com/office/drawing/2014/main" id="{7D1D8F09-8941-4C66-9000-1EDAE812AF54}"/>
              </a:ext>
            </a:extLst>
          </p:cNvPr>
          <p:cNvGraphicFramePr/>
          <p:nvPr>
            <p:extLst>
              <p:ext uri="{D42A27DB-BD31-4B8C-83A1-F6EECF244321}">
                <p14:modId xmlns:p14="http://schemas.microsoft.com/office/powerpoint/2010/main" val="2897969984"/>
              </p:ext>
            </p:extLst>
          </p:nvPr>
        </p:nvGraphicFramePr>
        <p:xfrm>
          <a:off x="7964941" y="786013"/>
          <a:ext cx="3613698" cy="52549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AD27C77C-7842-4726-B5C6-0CF0284F2D57}"/>
              </a:ext>
            </a:extLst>
          </p:cNvPr>
          <p:cNvSpPr txBox="1"/>
          <p:nvPr/>
        </p:nvSpPr>
        <p:spPr>
          <a:xfrm>
            <a:off x="8264880" y="4840590"/>
            <a:ext cx="2897480" cy="1200329"/>
          </a:xfrm>
          <a:prstGeom prst="rect">
            <a:avLst/>
          </a:prstGeom>
          <a:noFill/>
        </p:spPr>
        <p:txBody>
          <a:bodyPr wrap="square" rtlCol="0">
            <a:spAutoFit/>
          </a:bodyPr>
          <a:lstStyle/>
          <a:p>
            <a:r>
              <a:rPr lang="en-US" dirty="0">
                <a:solidFill>
                  <a:schemeClr val="bg1"/>
                </a:solidFill>
              </a:rPr>
              <a:t>Adjustable chair is a best idea from looking at our main top four ideas. So, we like to make it correctly. </a:t>
            </a:r>
          </a:p>
        </p:txBody>
      </p:sp>
    </p:spTree>
    <p:extLst>
      <p:ext uri="{BB962C8B-B14F-4D97-AF65-F5344CB8AC3E}">
        <p14:creationId xmlns:p14="http://schemas.microsoft.com/office/powerpoint/2010/main" val="701894825"/>
      </p:ext>
    </p:extLst>
  </p:cSld>
  <p:clrMapOvr>
    <a:masterClrMapping/>
  </p:clrMapOvr>
  <p:transition spd="slow">
    <p:cover/>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1319</TotalTime>
  <Words>975</Words>
  <Application>Microsoft Office PowerPoint</Application>
  <PresentationFormat>Widescreen</PresentationFormat>
  <Paragraphs>594</Paragraphs>
  <Slides>14</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Arial Rounded MT Bold</vt:lpstr>
      <vt:lpstr>Bahnschrift SemiLight</vt:lpstr>
      <vt:lpstr>Calibri</vt:lpstr>
      <vt:lpstr>Calibri Light</vt:lpstr>
      <vt:lpstr>Corbel</vt:lpstr>
      <vt:lpstr>Goudy Old Style</vt:lpstr>
      <vt:lpstr>Wingdings</vt:lpstr>
      <vt:lpstr>Wingdings 2</vt:lpstr>
      <vt:lpstr>Office Theme</vt:lpstr>
      <vt:lpstr>SlateVTI</vt:lpstr>
      <vt:lpstr>IDEA PICHING OF  GROUP PROJECT</vt:lpstr>
      <vt:lpstr>Agenda</vt:lpstr>
      <vt:lpstr>Introduction</vt:lpstr>
      <vt:lpstr>Team </vt:lpstr>
      <vt:lpstr>PowerPoint Presentation</vt:lpstr>
      <vt:lpstr>Pugh chart classification</vt:lpstr>
      <vt:lpstr>PowerPoint Presentation</vt:lpstr>
      <vt:lpstr>PowerPoint Presentation</vt:lpstr>
      <vt:lpstr>PowerPoint Presentation</vt:lpstr>
      <vt:lpstr>Key features of the adjustable table</vt:lpstr>
      <vt:lpstr>Hand drawn diagram</vt:lpstr>
      <vt:lpstr>Cost estimation</vt:lpstr>
      <vt:lpstr>ADJUSTABLE   TABLE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INSTRUMENTS FOR MECHANICAL ENGINEER</dc:title>
  <dc:creator>Supun</dc:creator>
  <cp:lastModifiedBy>Supun</cp:lastModifiedBy>
  <cp:revision>24</cp:revision>
  <dcterms:created xsi:type="dcterms:W3CDTF">2023-10-24T13:34:47Z</dcterms:created>
  <dcterms:modified xsi:type="dcterms:W3CDTF">2023-11-14T14:16:04Z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